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0" r:id="rId1"/>
    <p:sldMasterId id="2147484434" r:id="rId2"/>
  </p:sldMasterIdLst>
  <p:notesMasterIdLst>
    <p:notesMasterId r:id="rId63"/>
  </p:notesMasterIdLst>
  <p:sldIdLst>
    <p:sldId id="317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52" r:id="rId13"/>
    <p:sldId id="403" r:id="rId14"/>
    <p:sldId id="404" r:id="rId15"/>
    <p:sldId id="405" r:id="rId16"/>
    <p:sldId id="406" r:id="rId17"/>
    <p:sldId id="407" r:id="rId18"/>
    <p:sldId id="457" r:id="rId19"/>
    <p:sldId id="458" r:id="rId20"/>
    <p:sldId id="459" r:id="rId21"/>
    <p:sldId id="460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29" r:id="rId40"/>
    <p:sldId id="430" r:id="rId41"/>
    <p:sldId id="431" r:id="rId42"/>
    <p:sldId id="432" r:id="rId43"/>
    <p:sldId id="433" r:id="rId44"/>
    <p:sldId id="434" r:id="rId45"/>
    <p:sldId id="435" r:id="rId46"/>
    <p:sldId id="436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444" r:id="rId55"/>
    <p:sldId id="445" r:id="rId56"/>
    <p:sldId id="446" r:id="rId57"/>
    <p:sldId id="447" r:id="rId58"/>
    <p:sldId id="448" r:id="rId59"/>
    <p:sldId id="449" r:id="rId60"/>
    <p:sldId id="450" r:id="rId61"/>
    <p:sldId id="451" r:id="rId6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CCFF"/>
    <a:srgbClr val="99CCFF"/>
    <a:srgbClr val="8393D9"/>
    <a:srgbClr val="87E547"/>
    <a:srgbClr val="6DC4EF"/>
    <a:srgbClr val="25C3BF"/>
    <a:srgbClr val="FF7C80"/>
    <a:srgbClr val="4141D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6914" autoAdjust="0"/>
  </p:normalViewPr>
  <p:slideViewPr>
    <p:cSldViewPr>
      <p:cViewPr varScale="1">
        <p:scale>
          <a:sx n="84" d="100"/>
          <a:sy n="84" d="100"/>
        </p:scale>
        <p:origin x="66" y="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  <c:spPr>
        <a:noFill/>
        <a:ln w="25400">
          <a:noFill/>
        </a:ln>
        <a:effectLst/>
      </c:spPr>
    </c:sideWall>
    <c:backWall>
      <c:thickness val="0"/>
      <c:spPr>
        <a:noFill/>
        <a:ln w="25400"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"/>
          <c:y val="9.3100396252268278E-2"/>
          <c:w val="0.51060200768085329"/>
          <c:h val="0.854359330444765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росходов бюджета муниципального образования «Город Майкоп» в 2023 году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47E-4698-A06A-4ADEE2C0FFC9}"/>
              </c:ext>
            </c:extLst>
          </c:dPt>
          <c:dPt>
            <c:idx val="1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AB-46F4-A9CE-FE38F6F7975E}"/>
              </c:ext>
            </c:extLst>
          </c:dPt>
          <c:dPt>
            <c:idx val="2"/>
            <c:bubble3D val="0"/>
            <c:spPr>
              <a:solidFill>
                <a:schemeClr val="tx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7E-4698-A06A-4ADEE2C0FFC9}"/>
              </c:ext>
            </c:extLst>
          </c:dPt>
          <c:dPt>
            <c:idx val="3"/>
            <c:bubble3D val="0"/>
            <c:spPr>
              <a:solidFill>
                <a:srgbClr val="25C3B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47E-4698-A06A-4ADEE2C0FFC9}"/>
              </c:ext>
            </c:extLst>
          </c:dPt>
          <c:dPt>
            <c:idx val="4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7E-4698-A06A-4ADEE2C0FFC9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47E-4698-A06A-4ADEE2C0FFC9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1AB-46F4-A9CE-FE38F6F7975E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7E-4698-A06A-4ADEE2C0FFC9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1AB-46F4-A9CE-FE38F6F7975E}"/>
              </c:ext>
            </c:extLst>
          </c:dPt>
          <c:dPt>
            <c:idx val="9"/>
            <c:bubble3D val="0"/>
            <c:spPr>
              <a:solidFill>
                <a:srgbClr val="4141D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47E-4698-A06A-4ADEE2C0FF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— 543 076,3 тыс. руб. (8,4%)</c:v>
                </c:pt>
                <c:pt idx="1">
                  <c:v>Национальная безопасность и правоохранительная деятельность — 80 019,2 тыс. руб. (1,2%)</c:v>
                </c:pt>
                <c:pt idx="2">
                  <c:v>Национальная экономика — 488 149,0 тыс. руб. (7,6%)</c:v>
                </c:pt>
                <c:pt idx="3">
                  <c:v>Жилищно-коммунальное хозяйство — 1 205 541,6 тыс. руб. (18,7%)</c:v>
                </c:pt>
                <c:pt idx="4">
                  <c:v>Образование — 3 418 635,9 тыс.руб. (53,1%)</c:v>
                </c:pt>
                <c:pt idx="5">
                  <c:v>Культура, кинематография — 245 262,5 тыс. руб. (3,8%)</c:v>
                </c:pt>
                <c:pt idx="6">
                  <c:v>Социальная политика —315 365,6 тыс. руб. (4,9%)</c:v>
                </c:pt>
                <c:pt idx="7">
                  <c:v>Физическая культура и спорт — 102 363,8 тыс. руб. (1,6%)</c:v>
                </c:pt>
                <c:pt idx="8">
                  <c:v>Средства массовой информации — 9 766,5 тыс. руб. (0,2%)</c:v>
                </c:pt>
                <c:pt idx="9">
                  <c:v>Обслуживание государственного (муниципального) долга — 32 075,3 тыс.руб. (0,5%)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8.4325269880200573E-2</c:v>
                </c:pt>
                <c:pt idx="1">
                  <c:v>1.2424848286691473E-2</c:v>
                </c:pt>
                <c:pt idx="2">
                  <c:v>7.5796524662832876E-2</c:v>
                </c:pt>
                <c:pt idx="3">
                  <c:v>0.18718846830879712</c:v>
                </c:pt>
                <c:pt idx="4">
                  <c:v>0.53082300753990241</c:v>
                </c:pt>
                <c:pt idx="5">
                  <c:v>3.8082727056939679E-2</c:v>
                </c:pt>
                <c:pt idx="6">
                  <c:v>4.8967869396862609E-2</c:v>
                </c:pt>
                <c:pt idx="7">
                  <c:v>1.5894368914575862E-2</c:v>
                </c:pt>
                <c:pt idx="8">
                  <c:v>1.516477055406356E-3</c:v>
                </c:pt>
                <c:pt idx="9">
                  <c:v>4.9804388977909677E-3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47E-4698-A06A-4ADEE2C0FF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— 543 076,3 тыс. руб. (8,4%)</c:v>
                </c:pt>
                <c:pt idx="1">
                  <c:v>Национальная безопасность и правоохранительная деятельность — 80 019,2 тыс. руб. (1,2%)</c:v>
                </c:pt>
                <c:pt idx="2">
                  <c:v>Национальная экономика — 488 149,0 тыс. руб. (7,6%)</c:v>
                </c:pt>
                <c:pt idx="3">
                  <c:v>Жилищно-коммунальное хозяйство — 1 205 541,6 тыс. руб. (18,7%)</c:v>
                </c:pt>
                <c:pt idx="4">
                  <c:v>Образование — 3 418 635,9 тыс.руб. (53,1%)</c:v>
                </c:pt>
                <c:pt idx="5">
                  <c:v>Культура, кинематография — 245 262,5 тыс. руб. (3,8%)</c:v>
                </c:pt>
                <c:pt idx="6">
                  <c:v>Социальная политика —315 365,6 тыс. руб. (4,9%)</c:v>
                </c:pt>
                <c:pt idx="7">
                  <c:v>Физическая культура и спорт — 102 363,8 тыс. руб. (1,6%)</c:v>
                </c:pt>
                <c:pt idx="8">
                  <c:v>Средства массовой информации — 9 766,5 тыс. руб. (0,2%)</c:v>
                </c:pt>
                <c:pt idx="9">
                  <c:v>Обслуживание государственного (муниципального) долга — 32 075,3 тыс.руб. (0,5%)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331467860993908"/>
          <c:y val="1.1757952820057031E-2"/>
          <c:w val="0.46965826134377747"/>
          <c:h val="0.93374291745361626"/>
        </c:manualLayout>
      </c:layout>
      <c:overlay val="1"/>
      <c:spPr>
        <a:effectLst>
          <a:softEdge rad="0"/>
        </a:effectLst>
      </c:spPr>
      <c:txPr>
        <a:bodyPr/>
        <a:lstStyle/>
        <a:p>
          <a:pPr algn="just">
            <a:lnSpc>
              <a:spcPct val="100000"/>
            </a:lnSpc>
            <a:defRPr sz="1200"/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8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416666666666669E-2"/>
          <c:y val="0.2605342027559055"/>
          <c:w val="0.82916666666666672"/>
          <c:h val="0.653501476377952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7C80"/>
              </a:solidFill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5.9180107439042721E-2"/>
                  <c:y val="-0.2103571393979928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в рамках муниципальных программ - 5 945 699,1 тыс. руб.</c:v>
                </c:pt>
                <c:pt idx="1">
                  <c:v>Непрограммные расходы - 494 556,6 тыс.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90.5</c:v>
                </c:pt>
                <c:pt idx="1">
                  <c:v>9.5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3575655760991"/>
          <c:y val="3.5760305721756744E-2"/>
          <c:w val="0.8237038703016738"/>
          <c:h val="0.93841556475208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rgbClr val="8393D9"/>
            </a:solidFill>
          </c:spPr>
          <c:invertIfNegative val="0"/>
          <c:dLbls>
            <c:dLbl>
              <c:idx val="1"/>
              <c:layout>
                <c:manualLayout>
                  <c:x val="-2.8668750756928383E-3"/>
                  <c:y val="0.6663507096837135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923 876,5</a:t>
                    </a:r>
                    <a:endParaRPr 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Лист1!$B$2:$B$7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947581</c:v>
                </c:pt>
                <c:pt idx="1">
                  <c:v>923876.5</c:v>
                </c:pt>
                <c:pt idx="2">
                  <c:v>685567.5</c:v>
                </c:pt>
                <c:pt idx="3">
                  <c:v>504454</c:v>
                </c:pt>
                <c:pt idx="4">
                  <c:v>323340.5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1E-47AA-9568-8B98F493C8C1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Коммерческие кредиты</c:v>
                </c:pt>
              </c:strCache>
            </c:strRef>
          </c:tx>
          <c:spPr>
            <a:solidFill>
              <a:srgbClr val="87E547"/>
            </a:solidFill>
          </c:spPr>
          <c:invertIfNegative val="0"/>
          <c:dLbls>
            <c:dLbl>
              <c:idx val="1"/>
              <c:layout>
                <c:manualLayout>
                  <c:x val="-1.4334375378464192E-3"/>
                  <c:y val="-0.10459814970045288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tx1"/>
                        </a:solidFill>
                        <a:latin typeface="Times New Roman CYR" panose="02020603050405020304" pitchFamily="18" charset="0"/>
                        <a:cs typeface="Times New Roman CYR" panose="02020603050405020304" pitchFamily="18" charset="0"/>
                      </a:rPr>
                      <a:t>0,0</a:t>
                    </a:r>
                    <a:endParaRPr lang="en-US" sz="1050" dirty="0">
                      <a:solidFill>
                        <a:schemeClr val="tx1"/>
                      </a:solidFill>
                      <a:latin typeface="Times New Roman CYR" panose="02020603050405020304" pitchFamily="18" charset="0"/>
                      <a:cs typeface="Times New Roman CYR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477298920598958E-2"/>
                      <c:h val="5.257654276138015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l"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Лист1!$B$2:$B$7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Лист1!$D$2:$D$7</c:f>
              <c:numCache>
                <c:formatCode>#,##0.0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383705.2</c:v>
                </c:pt>
                <c:pt idx="3">
                  <c:v>717393</c:v>
                </c:pt>
                <c:pt idx="4">
                  <c:v>898506.5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1E-47AA-9568-8B98F493C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854432"/>
        <c:axId val="137854824"/>
      </c:barChart>
      <c:catAx>
        <c:axId val="1378544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low"/>
        <c:crossAx val="137854824"/>
        <c:crosses val="autoZero"/>
        <c:auto val="1"/>
        <c:lblAlgn val="ctr"/>
        <c:lblOffset val="100"/>
        <c:noMultiLvlLbl val="0"/>
      </c:catAx>
      <c:valAx>
        <c:axId val="1378548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ru-RU"/>
          </a:p>
        </c:txPr>
        <c:crossAx val="137854432"/>
        <c:crosses val="autoZero"/>
        <c:crossBetween val="between"/>
        <c:majorUnit val="300000"/>
      </c:valAx>
    </c:plotArea>
    <c:legend>
      <c:legendPos val="r"/>
      <c:legendEntry>
        <c:idx val="0"/>
        <c:txPr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82623204139981854"/>
          <c:y val="0.45101353767673091"/>
          <c:w val="0.16436089083495725"/>
          <c:h val="0.28498849178892671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CE1F4-A42C-4BDB-B5A2-EE8A5708BF40}" type="doc">
      <dgm:prSet loTypeId="urn:microsoft.com/office/officeart/2005/8/layout/cycle6" loCatId="cycle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0A02C37-C84C-4C71-ABDA-C06C8C8A92BC}">
      <dgm:prSet phldrT="[Текст]" custT="1"/>
      <dgm:spPr>
        <a:xfrm>
          <a:off x="3030728" y="-163005"/>
          <a:ext cx="1766922" cy="1643648"/>
        </a:xfrm>
        <a:gradFill flip="none" rotWithShape="0">
          <a:gsLst>
            <a:gs pos="0">
              <a:schemeClr val="accent3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3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3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1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Разработка прогноза социально-экономического развития на очередной финансовый год и на плановый период</a:t>
          </a:r>
          <a:endParaRPr lang="ru-RU" sz="1100" dirty="0">
            <a:latin typeface="Calibri"/>
            <a:ea typeface="+mn-ea"/>
            <a:cs typeface="+mn-cs"/>
          </a:endParaRPr>
        </a:p>
      </dgm:t>
    </dgm:pt>
    <dgm:pt modelId="{058A7725-1414-4274-85FD-4E9767F4830C}" type="parTrans" cxnId="{5392BB81-6A0F-41AB-8B2A-9EA36EEE4CA5}">
      <dgm:prSet/>
      <dgm:spPr/>
      <dgm:t>
        <a:bodyPr/>
        <a:lstStyle/>
        <a:p>
          <a:endParaRPr lang="ru-RU"/>
        </a:p>
      </dgm:t>
    </dgm:pt>
    <dgm:pt modelId="{30C69618-8C47-46B5-80E7-6C7D32E6B103}" type="sibTrans" cxnId="{5392BB81-6A0F-41AB-8B2A-9EA36EEE4CA5}">
      <dgm:prSet/>
      <dgm:spPr>
        <a:xfrm>
          <a:off x="4749810" y="-2025295"/>
          <a:ext cx="4713606" cy="4713606"/>
        </a:xfrm>
      </dgm:spPr>
      <dgm:t>
        <a:bodyPr/>
        <a:lstStyle/>
        <a:p>
          <a:endParaRPr lang="ru-RU"/>
        </a:p>
      </dgm:t>
    </dgm:pt>
    <dgm:pt modelId="{15F07381-E0DC-41D5-A795-66AF4E43610E}">
      <dgm:prSet phldrT="[Текст]" custT="1"/>
      <dgm:spPr>
        <a:xfrm>
          <a:off x="3195065" y="3945420"/>
          <a:ext cx="1766922" cy="1643648"/>
        </a:xfrm>
        <a:gradFill flip="none" rotWithShape="0">
          <a:gsLst>
            <a:gs pos="0">
              <a:schemeClr val="accent6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6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6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Исполнение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7A3F6C6-9389-4E38-8208-BF49B99710B3}" type="parTrans" cxnId="{60CE3282-86F5-4786-A1B1-664E1E8A8D27}">
      <dgm:prSet/>
      <dgm:spPr/>
      <dgm:t>
        <a:bodyPr/>
        <a:lstStyle/>
        <a:p>
          <a:endParaRPr lang="ru-RU"/>
        </a:p>
      </dgm:t>
    </dgm:pt>
    <dgm:pt modelId="{A09A4B40-F875-4E1E-99C7-FE25DB8E8044}" type="sibTrans" cxnId="{60CE3282-86F5-4786-A1B1-664E1E8A8D27}">
      <dgm:prSet/>
      <dgm:spPr>
        <a:xfrm>
          <a:off x="-1419941" y="2908343"/>
          <a:ext cx="4713606" cy="4713606"/>
        </a:xfrm>
      </dgm:spPr>
      <dgm:t>
        <a:bodyPr/>
        <a:lstStyle/>
        <a:p>
          <a:endParaRPr lang="ru-RU"/>
        </a:p>
      </dgm:t>
    </dgm:pt>
    <dgm:pt modelId="{2A15DABD-7DC8-42D9-B3F8-E2F78FB1BBE4}">
      <dgm:prSet phldrT="[Текст]" custT="1"/>
      <dgm:spPr>
        <a:xfrm>
          <a:off x="1490162" y="3452402"/>
          <a:ext cx="1766922" cy="1643648"/>
        </a:xfrm>
        <a:gradFill flip="none" rotWithShape="0">
          <a:gsLst>
            <a:gs pos="0">
              <a:srgbClr val="C0C0C0">
                <a:tint val="66000"/>
                <a:satMod val="160000"/>
              </a:srgbClr>
            </a:gs>
            <a:gs pos="50000">
              <a:srgbClr val="C0C0C0">
                <a:tint val="44500"/>
                <a:satMod val="160000"/>
              </a:srgbClr>
            </a:gs>
            <a:gs pos="100000">
              <a:srgbClr val="C0C0C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Осуществление бюджетного учета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2B4FC7F-E68E-4766-A5C9-9959E1EEC54B}" type="parTrans" cxnId="{F72534AB-FE7B-47B8-9583-03C1E2FCB368}">
      <dgm:prSet/>
      <dgm:spPr/>
      <dgm:t>
        <a:bodyPr/>
        <a:lstStyle/>
        <a:p>
          <a:endParaRPr lang="ru-RU"/>
        </a:p>
      </dgm:t>
    </dgm:pt>
    <dgm:pt modelId="{395230B6-400E-487F-8AE6-DD3ED4C74D5F}" type="sibTrans" cxnId="{F72534AB-FE7B-47B8-9583-03C1E2FCB368}">
      <dgm:prSet/>
      <dgm:spPr>
        <a:xfrm>
          <a:off x="-2453376" y="2389957"/>
          <a:ext cx="4713606" cy="4713606"/>
        </a:xfrm>
      </dgm:spPr>
      <dgm:t>
        <a:bodyPr/>
        <a:lstStyle/>
        <a:p>
          <a:endParaRPr lang="ru-RU"/>
        </a:p>
      </dgm:t>
    </dgm:pt>
    <dgm:pt modelId="{8BACFC99-3FF8-4C14-AAE1-6C6E7713E096}">
      <dgm:prSet phldrT="[Текст]" custT="1"/>
      <dgm:spPr>
        <a:xfrm>
          <a:off x="894348" y="1964069"/>
          <a:ext cx="1766922" cy="1643648"/>
        </a:xfrm>
        <a:gradFill flip="none" rotWithShape="0">
          <a:gsLst>
            <a:gs pos="0">
              <a:srgbClr val="FFCC00">
                <a:tint val="66000"/>
                <a:satMod val="160000"/>
              </a:srgbClr>
            </a:gs>
            <a:gs pos="50000">
              <a:srgbClr val="FFCC00">
                <a:tint val="44500"/>
                <a:satMod val="160000"/>
              </a:srgbClr>
            </a:gs>
            <a:gs pos="100000">
              <a:srgbClr val="FFCC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Утверждение отчета об исполнении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950B882-A6E7-4117-925C-051C4AAF790E}" type="parTrans" cxnId="{827BABB1-A6EC-4618-9127-7909EF23CE69}">
      <dgm:prSet/>
      <dgm:spPr/>
      <dgm:t>
        <a:bodyPr/>
        <a:lstStyle/>
        <a:p>
          <a:endParaRPr lang="ru-RU"/>
        </a:p>
      </dgm:t>
    </dgm:pt>
    <dgm:pt modelId="{E6ED0F00-8FED-4617-BF64-1A013BD920C9}" type="sibTrans" cxnId="{827BABB1-A6EC-4618-9127-7909EF23CE69}">
      <dgm:prSet/>
      <dgm:spPr>
        <a:xfrm>
          <a:off x="-1860314" y="-2286292"/>
          <a:ext cx="4713606" cy="4713606"/>
        </a:xfrm>
      </dgm:spPr>
      <dgm:t>
        <a:bodyPr/>
        <a:lstStyle/>
        <a:p>
          <a:endParaRPr lang="ru-RU"/>
        </a:p>
      </dgm:t>
    </dgm:pt>
    <dgm:pt modelId="{D9B3B3E1-D077-4C3B-8F23-9EBA99A5D05F}">
      <dgm:prSet phldrT="[Текст]" custT="1"/>
      <dgm:spPr>
        <a:xfrm>
          <a:off x="1305188" y="412173"/>
          <a:ext cx="1766922" cy="1643648"/>
        </a:xfr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Организация и осуществление муниципального финансового контроля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2FBF355-5E5E-41CF-B4A3-84B4B6DC2C99}" type="parTrans" cxnId="{6E865A1A-1217-47F8-B063-FA46F9E9316D}">
      <dgm:prSet/>
      <dgm:spPr/>
      <dgm:t>
        <a:bodyPr/>
        <a:lstStyle/>
        <a:p>
          <a:endParaRPr lang="ru-RU"/>
        </a:p>
      </dgm:t>
    </dgm:pt>
    <dgm:pt modelId="{F563A44D-40A2-4B17-94BA-0F1644CBC9E2}" type="sibTrans" cxnId="{6E865A1A-1217-47F8-B063-FA46F9E9316D}">
      <dgm:prSet/>
      <dgm:spPr>
        <a:xfrm>
          <a:off x="-1640201" y="-1885724"/>
          <a:ext cx="4713606" cy="4713606"/>
        </a:xfrm>
      </dgm:spPr>
      <dgm:t>
        <a:bodyPr/>
        <a:lstStyle/>
        <a:p>
          <a:endParaRPr lang="ru-RU"/>
        </a:p>
      </dgm:t>
    </dgm:pt>
    <dgm:pt modelId="{6A57A48D-9C84-42BA-875B-247C8EC855BB}">
      <dgm:prSet custT="1"/>
      <dgm:spPr>
        <a:xfrm>
          <a:off x="4756261" y="218184"/>
          <a:ext cx="1766922" cy="1643648"/>
        </a:xfrm>
        <a:gradFill flip="none" rotWithShape="0">
          <a:gsLst>
            <a:gs pos="0">
              <a:schemeClr val="accent1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1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1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Разработка документов и материалов, необходимых для формирования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B2BD2D2-A1DB-41FE-9899-B3D9FF413870}" type="parTrans" cxnId="{BA350B4E-4905-401B-97CF-4DC3AA6D2BB7}">
      <dgm:prSet/>
      <dgm:spPr/>
      <dgm:t>
        <a:bodyPr/>
        <a:lstStyle/>
        <a:p>
          <a:endParaRPr lang="ru-RU"/>
        </a:p>
      </dgm:t>
    </dgm:pt>
    <dgm:pt modelId="{79D3651D-3190-4231-B595-59285E47E73F}" type="sibTrans" cxnId="{BA350B4E-4905-401B-97CF-4DC3AA6D2BB7}">
      <dgm:prSet/>
      <dgm:spPr>
        <a:xfrm>
          <a:off x="4017572" y="-2844215"/>
          <a:ext cx="4713606" cy="4713606"/>
        </a:xfrm>
      </dgm:spPr>
      <dgm:t>
        <a:bodyPr/>
        <a:lstStyle/>
        <a:p>
          <a:endParaRPr lang="ru-RU"/>
        </a:p>
      </dgm:t>
    </dgm:pt>
    <dgm:pt modelId="{2B2FA20F-9297-4199-B5EA-13153219BDD2}">
      <dgm:prSet custT="1"/>
      <dgm:spPr>
        <a:xfrm>
          <a:off x="5167101" y="1809034"/>
          <a:ext cx="1766922" cy="1643648"/>
        </a:xfrm>
        <a:gradFill flip="none" rotWithShape="0">
          <a:gsLst>
            <a:gs pos="0">
              <a:srgbClr val="FF9966">
                <a:tint val="66000"/>
                <a:satMod val="160000"/>
              </a:srgbClr>
            </a:gs>
            <a:gs pos="50000">
              <a:srgbClr val="FF9966">
                <a:tint val="44500"/>
                <a:satMod val="160000"/>
              </a:srgbClr>
            </a:gs>
            <a:gs pos="100000">
              <a:srgbClr val="FF9966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Составление проекта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281D0B2-78C6-4DBF-A4F6-1823FB56894E}" type="parTrans" cxnId="{9C91A932-791D-482C-9B51-795C4AC9255E}">
      <dgm:prSet/>
      <dgm:spPr/>
      <dgm:t>
        <a:bodyPr/>
        <a:lstStyle/>
        <a:p>
          <a:endParaRPr lang="ru-RU"/>
        </a:p>
      </dgm:t>
    </dgm:pt>
    <dgm:pt modelId="{A38BA434-9071-48F4-956A-376EE1E979A7}" type="sibTrans" cxnId="{9C91A932-791D-482C-9B51-795C4AC9255E}">
      <dgm:prSet/>
      <dgm:spPr>
        <a:xfrm>
          <a:off x="3675370" y="3449322"/>
          <a:ext cx="4713606" cy="4713606"/>
        </a:xfrm>
      </dgm:spPr>
      <dgm:t>
        <a:bodyPr/>
        <a:lstStyle/>
        <a:p>
          <a:endParaRPr lang="ru-RU"/>
        </a:p>
      </dgm:t>
    </dgm:pt>
    <dgm:pt modelId="{CF0A4C1B-16EA-41E3-8D10-9B1D41C4E004}">
      <dgm:prSet custT="1"/>
      <dgm:spPr>
        <a:xfrm>
          <a:off x="4756258" y="3452399"/>
          <a:ext cx="1766922" cy="1643648"/>
        </a:xfr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Рассмотрение и утверждение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D13A8F7-D77D-404D-88C7-C693DE4C7F15}" type="parTrans" cxnId="{50301394-3048-4583-A68F-4102B119BD7B}">
      <dgm:prSet/>
      <dgm:spPr/>
      <dgm:t>
        <a:bodyPr/>
        <a:lstStyle/>
        <a:p>
          <a:endParaRPr lang="ru-RU"/>
        </a:p>
      </dgm:t>
    </dgm:pt>
    <dgm:pt modelId="{33E98268-AE54-40E4-A731-A66F4C83E43C}" type="sibTrans" cxnId="{50301394-3048-4583-A68F-4102B119BD7B}">
      <dgm:prSet/>
      <dgm:spPr>
        <a:xfrm>
          <a:off x="4403911" y="3713068"/>
          <a:ext cx="4713606" cy="4713606"/>
        </a:xfrm>
      </dgm:spPr>
      <dgm:t>
        <a:bodyPr/>
        <a:lstStyle/>
        <a:p>
          <a:endParaRPr lang="ru-RU"/>
        </a:p>
      </dgm:t>
    </dgm:pt>
    <dgm:pt modelId="{103F83ED-EFDE-447D-AD95-0DCDD86361CE}" type="pres">
      <dgm:prSet presAssocID="{BF3CE1F4-A42C-4BDB-B5A2-EE8A5708BF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6C8089-1307-422A-B895-E8178A430B22}" type="pres">
      <dgm:prSet presAssocID="{F0A02C37-C84C-4C71-ABDA-C06C8C8A92BC}" presName="node" presStyleLbl="node1" presStyleIdx="0" presStyleCnt="8" custScaleX="168999" custScaleY="241859" custRadScaleRad="86766" custRadScaleInc="-221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BC69F71-4D0E-4495-94DA-59A974C4BCAC}" type="pres">
      <dgm:prSet presAssocID="{F0A02C37-C84C-4C71-ABDA-C06C8C8A92BC}" presName="spNode" presStyleCnt="0"/>
      <dgm:spPr/>
      <dgm:t>
        <a:bodyPr/>
        <a:lstStyle/>
        <a:p>
          <a:endParaRPr lang="ru-RU"/>
        </a:p>
      </dgm:t>
    </dgm:pt>
    <dgm:pt modelId="{1DFBC488-27A1-4562-9206-18F145E11C1C}" type="pres">
      <dgm:prSet presAssocID="{30C69618-8C47-46B5-80E7-6C7D32E6B103}" presName="sibTrans" presStyleLbl="sibTrans1D1" presStyleIdx="0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47238" y="2826307"/>
              </a:moveTo>
              <a:arcTo wR="2356803" hR="2356803" stAng="10110546" swAng="430654"/>
            </a:path>
          </a:pathLst>
        </a:custGeom>
      </dgm:spPr>
      <dgm:t>
        <a:bodyPr/>
        <a:lstStyle/>
        <a:p>
          <a:endParaRPr lang="ru-RU"/>
        </a:p>
      </dgm:t>
    </dgm:pt>
    <dgm:pt modelId="{F4AA89FF-98E6-4147-BF03-044A764D1765}" type="pres">
      <dgm:prSet presAssocID="{6A57A48D-9C84-42BA-875B-247C8EC855BB}" presName="node" presStyleLbl="node1" presStyleIdx="1" presStyleCnt="8" custScaleX="168999" custScaleY="241859" custRadScaleRad="98049" custRadScaleInc="-619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4F25E34-F665-4774-B382-9E73DF29904B}" type="pres">
      <dgm:prSet presAssocID="{6A57A48D-9C84-42BA-875B-247C8EC855BB}" presName="spNode" presStyleCnt="0"/>
      <dgm:spPr/>
      <dgm:t>
        <a:bodyPr/>
        <a:lstStyle/>
        <a:p>
          <a:endParaRPr lang="ru-RU"/>
        </a:p>
      </dgm:t>
    </dgm:pt>
    <dgm:pt modelId="{F63878BA-47F9-4A6F-BB24-EEC2D43CA72D}" type="pres">
      <dgm:prSet presAssocID="{79D3651D-3190-4231-B595-59285E47E73F}" presName="sibTrans" presStyleLbl="sibTrans1D1" presStyleIdx="1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2164771" y="4705770"/>
              </a:moveTo>
              <a:arcTo wR="2356803" hR="2356803" stAng="5680417" swAng="494226"/>
            </a:path>
          </a:pathLst>
        </a:custGeom>
      </dgm:spPr>
      <dgm:t>
        <a:bodyPr/>
        <a:lstStyle/>
        <a:p>
          <a:endParaRPr lang="ru-RU"/>
        </a:p>
      </dgm:t>
    </dgm:pt>
    <dgm:pt modelId="{025ED023-6DE6-4389-BD4E-3F94181FE4B3}" type="pres">
      <dgm:prSet presAssocID="{2B2FA20F-9297-4199-B5EA-13153219BDD2}" presName="node" presStyleLbl="node1" presStyleIdx="2" presStyleCnt="8" custScaleX="168999" custScaleY="241859" custRadScaleRad="85680" custRadScaleInc="-1313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566421E-3C1B-45C9-9637-9329BF7CC708}" type="pres">
      <dgm:prSet presAssocID="{2B2FA20F-9297-4199-B5EA-13153219BDD2}" presName="spNode" presStyleCnt="0"/>
      <dgm:spPr/>
      <dgm:t>
        <a:bodyPr/>
        <a:lstStyle/>
        <a:p>
          <a:endParaRPr lang="ru-RU"/>
        </a:p>
      </dgm:t>
    </dgm:pt>
    <dgm:pt modelId="{4C7C2E5C-DC22-4101-9830-F1603A71893B}" type="pres">
      <dgm:prSet presAssocID="{A38BA434-9071-48F4-956A-376EE1E979A7}" presName="sibTrans" presStyleLbl="sibTrans1D1" presStyleIdx="2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2233443" y="3230"/>
              </a:moveTo>
              <a:arcTo wR="2356803" hR="2356803" stAng="16019979" swAng="352118"/>
            </a:path>
          </a:pathLst>
        </a:custGeom>
      </dgm:spPr>
      <dgm:t>
        <a:bodyPr/>
        <a:lstStyle/>
        <a:p>
          <a:endParaRPr lang="ru-RU"/>
        </a:p>
      </dgm:t>
    </dgm:pt>
    <dgm:pt modelId="{0002EEFF-BE11-46BB-9CAB-12DCA5DB1210}" type="pres">
      <dgm:prSet presAssocID="{CF0A4C1B-16EA-41E3-8D10-9B1D41C4E004}" presName="node" presStyleLbl="node1" presStyleIdx="3" presStyleCnt="8" custScaleX="168999" custScaleY="241859" custRadScaleRad="95450" custRadScaleInc="-40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DC2BB67-E2B4-437D-8F47-EDFCCA73076E}" type="pres">
      <dgm:prSet presAssocID="{CF0A4C1B-16EA-41E3-8D10-9B1D41C4E004}" presName="spNode" presStyleCnt="0"/>
      <dgm:spPr/>
      <dgm:t>
        <a:bodyPr/>
        <a:lstStyle/>
        <a:p>
          <a:endParaRPr lang="ru-RU"/>
        </a:p>
      </dgm:t>
    </dgm:pt>
    <dgm:pt modelId="{FE0CAC93-47EE-48A0-AE44-6777D6AB911C}" type="pres">
      <dgm:prSet presAssocID="{33E98268-AE54-40E4-A731-A66F4C83E43C}" presName="sibTrans" presStyleLbl="sibTrans1D1" presStyleIdx="3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354191" y="1114198"/>
              </a:moveTo>
              <a:arcTo wR="2356803" hR="2356803" stAng="12709156" swAng="500879"/>
            </a:path>
          </a:pathLst>
        </a:custGeom>
      </dgm:spPr>
      <dgm:t>
        <a:bodyPr/>
        <a:lstStyle/>
        <a:p>
          <a:endParaRPr lang="ru-RU"/>
        </a:p>
      </dgm:t>
    </dgm:pt>
    <dgm:pt modelId="{01AFCE1C-C48F-4835-9E5C-B530F9132F1B}" type="pres">
      <dgm:prSet presAssocID="{15F07381-E0DC-41D5-A795-66AF4E43610E}" presName="node" presStyleLbl="node1" presStyleIdx="4" presStyleCnt="8" custScaleX="168999" custScaleY="241859" custRadScaleRad="87723" custRadScaleInc="-851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DF64FBD-CCDE-4911-8621-105250045489}" type="pres">
      <dgm:prSet presAssocID="{15F07381-E0DC-41D5-A795-66AF4E43610E}" presName="spNode" presStyleCnt="0"/>
      <dgm:spPr/>
      <dgm:t>
        <a:bodyPr/>
        <a:lstStyle/>
        <a:p>
          <a:endParaRPr lang="ru-RU"/>
        </a:p>
      </dgm:t>
    </dgm:pt>
    <dgm:pt modelId="{14DAEB5B-AF54-47DE-8FBB-21473F1F6E24}" type="pres">
      <dgm:prSet presAssocID="{A09A4B40-F875-4E1E-99C7-FE25DB8E8044}" presName="sibTrans" presStyleLbl="sibTrans1D1" presStyleIdx="4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4615773" y="1684811"/>
              </a:moveTo>
              <a:arcTo wR="2356803" hR="2356803" stAng="20606008" swAng="383606"/>
            </a:path>
          </a:pathLst>
        </a:custGeom>
      </dgm:spPr>
      <dgm:t>
        <a:bodyPr/>
        <a:lstStyle/>
        <a:p>
          <a:endParaRPr lang="ru-RU"/>
        </a:p>
      </dgm:t>
    </dgm:pt>
    <dgm:pt modelId="{EE3BC13C-4FEE-43BE-8704-60B58B15DC45}" type="pres">
      <dgm:prSet presAssocID="{2A15DABD-7DC8-42D9-B3F8-E2F78FB1BBE4}" presName="node" presStyleLbl="node1" presStyleIdx="5" presStyleCnt="8" custScaleX="168999" custScaleY="241859" custRadScaleRad="97025" custRadScaleInc="1002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A063127-F876-43CD-B647-59CC079CF925}" type="pres">
      <dgm:prSet presAssocID="{2A15DABD-7DC8-42D9-B3F8-E2F78FB1BBE4}" presName="spNode" presStyleCnt="0"/>
      <dgm:spPr/>
      <dgm:t>
        <a:bodyPr/>
        <a:lstStyle/>
        <a:p>
          <a:endParaRPr lang="ru-RU"/>
        </a:p>
      </dgm:t>
    </dgm:pt>
    <dgm:pt modelId="{2842C95D-ECDE-4AB5-94A8-EF8FA6710A83}" type="pres">
      <dgm:prSet presAssocID="{395230B6-400E-487F-8AE6-DD3ED4C74D5F}" presName="sibTrans" presStyleLbl="sibTrans1D1" presStyleIdx="5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4327356" y="1063960"/>
              </a:moveTo>
              <a:arcTo wR="2356803" hR="2356803" stAng="19603913" swAng="259372"/>
            </a:path>
          </a:pathLst>
        </a:custGeom>
      </dgm:spPr>
      <dgm:t>
        <a:bodyPr/>
        <a:lstStyle/>
        <a:p>
          <a:endParaRPr lang="ru-RU"/>
        </a:p>
      </dgm:t>
    </dgm:pt>
    <dgm:pt modelId="{3799DA60-A078-478B-8179-2E026A24E24D}" type="pres">
      <dgm:prSet presAssocID="{8BACFC99-3FF8-4C14-AAE1-6C6E7713E096}" presName="node" presStyleLbl="node1" presStyleIdx="6" presStyleCnt="8" custScaleX="168999" custScaleY="241859" custRadScaleRad="95734" custRadScaleInc="-1449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4E4C86D-A320-4F68-A772-2EB8406AF0A2}" type="pres">
      <dgm:prSet presAssocID="{8BACFC99-3FF8-4C14-AAE1-6C6E7713E096}" presName="spNode" presStyleCnt="0"/>
      <dgm:spPr/>
      <dgm:t>
        <a:bodyPr/>
        <a:lstStyle/>
        <a:p>
          <a:endParaRPr lang="ru-RU"/>
        </a:p>
      </dgm:t>
    </dgm:pt>
    <dgm:pt modelId="{5FD8C923-634A-4865-AC8D-670B45DEBC50}" type="pres">
      <dgm:prSet presAssocID="{E6ED0F00-8FED-4617-BF64-1A013BD920C9}" presName="sibTrans" presStyleLbl="sibTrans1D1" presStyleIdx="6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3758698" y="4251324"/>
              </a:moveTo>
              <a:arcTo wR="2356803" hR="2356803" stAng="3209972" swAng="231173"/>
            </a:path>
          </a:pathLst>
        </a:custGeom>
      </dgm:spPr>
      <dgm:t>
        <a:bodyPr/>
        <a:lstStyle/>
        <a:p>
          <a:endParaRPr lang="ru-RU"/>
        </a:p>
      </dgm:t>
    </dgm:pt>
    <dgm:pt modelId="{7D3BB59D-FE9B-4382-A839-60215535FD81}" type="pres">
      <dgm:prSet presAssocID="{D9B3B3E1-D077-4C3B-8F23-9EBA99A5D05F}" presName="node" presStyleLbl="node1" presStyleIdx="7" presStyleCnt="8" custScaleX="168999" custScaleY="241859" custRadScaleRad="99956" custRadScaleInc="-4337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D47EF7C-4B44-4514-A3A1-28708190E0B1}" type="pres">
      <dgm:prSet presAssocID="{D9B3B3E1-D077-4C3B-8F23-9EBA99A5D05F}" presName="spNode" presStyleCnt="0"/>
      <dgm:spPr/>
      <dgm:t>
        <a:bodyPr/>
        <a:lstStyle/>
        <a:p>
          <a:endParaRPr lang="ru-RU"/>
        </a:p>
      </dgm:t>
    </dgm:pt>
    <dgm:pt modelId="{1B0C1C33-7195-4F83-9D63-3B6EEB9BE448}" type="pres">
      <dgm:prSet presAssocID="{F563A44D-40A2-4B17-94BA-0F1644CBC9E2}" presName="sibTrans" presStyleLbl="sibTrans1D1" presStyleIdx="7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4712186" y="2438593"/>
              </a:moveTo>
              <a:arcTo wR="2356803" hR="2356803" stAng="119327" swAng="530473"/>
            </a:path>
          </a:pathLst>
        </a:custGeom>
      </dgm:spPr>
      <dgm:t>
        <a:bodyPr/>
        <a:lstStyle/>
        <a:p>
          <a:endParaRPr lang="ru-RU"/>
        </a:p>
      </dgm:t>
    </dgm:pt>
  </dgm:ptLst>
  <dgm:cxnLst>
    <dgm:cxn modelId="{60CE3282-86F5-4786-A1B1-664E1E8A8D27}" srcId="{BF3CE1F4-A42C-4BDB-B5A2-EE8A5708BF40}" destId="{15F07381-E0DC-41D5-A795-66AF4E43610E}" srcOrd="4" destOrd="0" parTransId="{57A3F6C6-9389-4E38-8208-BF49B99710B3}" sibTransId="{A09A4B40-F875-4E1E-99C7-FE25DB8E8044}"/>
    <dgm:cxn modelId="{E75FC976-060F-4BCC-87DC-07DBA632AF26}" type="presOf" srcId="{2B2FA20F-9297-4199-B5EA-13153219BDD2}" destId="{025ED023-6DE6-4389-BD4E-3F94181FE4B3}" srcOrd="0" destOrd="0" presId="urn:microsoft.com/office/officeart/2005/8/layout/cycle6"/>
    <dgm:cxn modelId="{74DADA9E-D6CE-4583-807E-D3FDCC19B2B5}" type="presOf" srcId="{F0A02C37-C84C-4C71-ABDA-C06C8C8A92BC}" destId="{E86C8089-1307-422A-B895-E8178A430B22}" srcOrd="0" destOrd="0" presId="urn:microsoft.com/office/officeart/2005/8/layout/cycle6"/>
    <dgm:cxn modelId="{5392BB81-6A0F-41AB-8B2A-9EA36EEE4CA5}" srcId="{BF3CE1F4-A42C-4BDB-B5A2-EE8A5708BF40}" destId="{F0A02C37-C84C-4C71-ABDA-C06C8C8A92BC}" srcOrd="0" destOrd="0" parTransId="{058A7725-1414-4274-85FD-4E9767F4830C}" sibTransId="{30C69618-8C47-46B5-80E7-6C7D32E6B103}"/>
    <dgm:cxn modelId="{A69A1850-5CE0-4368-B4A9-A91229114442}" type="presOf" srcId="{CF0A4C1B-16EA-41E3-8D10-9B1D41C4E004}" destId="{0002EEFF-BE11-46BB-9CAB-12DCA5DB1210}" srcOrd="0" destOrd="0" presId="urn:microsoft.com/office/officeart/2005/8/layout/cycle6"/>
    <dgm:cxn modelId="{3DB67C27-B784-426E-B6CD-BCBA08C85C54}" type="presOf" srcId="{8BACFC99-3FF8-4C14-AAE1-6C6E7713E096}" destId="{3799DA60-A078-478B-8179-2E026A24E24D}" srcOrd="0" destOrd="0" presId="urn:microsoft.com/office/officeart/2005/8/layout/cycle6"/>
    <dgm:cxn modelId="{9C91A932-791D-482C-9B51-795C4AC9255E}" srcId="{BF3CE1F4-A42C-4BDB-B5A2-EE8A5708BF40}" destId="{2B2FA20F-9297-4199-B5EA-13153219BDD2}" srcOrd="2" destOrd="0" parTransId="{3281D0B2-78C6-4DBF-A4F6-1823FB56894E}" sibTransId="{A38BA434-9071-48F4-956A-376EE1E979A7}"/>
    <dgm:cxn modelId="{F2D68D67-1302-4BB2-BEF7-6D4CD6E9B9E0}" type="presOf" srcId="{A38BA434-9071-48F4-956A-376EE1E979A7}" destId="{4C7C2E5C-DC22-4101-9830-F1603A71893B}" srcOrd="0" destOrd="0" presId="urn:microsoft.com/office/officeart/2005/8/layout/cycle6"/>
    <dgm:cxn modelId="{4ADCF78A-B1B9-442E-8D7B-7EA997B00DDC}" type="presOf" srcId="{395230B6-400E-487F-8AE6-DD3ED4C74D5F}" destId="{2842C95D-ECDE-4AB5-94A8-EF8FA6710A83}" srcOrd="0" destOrd="0" presId="urn:microsoft.com/office/officeart/2005/8/layout/cycle6"/>
    <dgm:cxn modelId="{6D735B67-6FF2-4112-89EB-CEBC0E067891}" type="presOf" srcId="{A09A4B40-F875-4E1E-99C7-FE25DB8E8044}" destId="{14DAEB5B-AF54-47DE-8FBB-21473F1F6E24}" srcOrd="0" destOrd="0" presId="urn:microsoft.com/office/officeart/2005/8/layout/cycle6"/>
    <dgm:cxn modelId="{827BABB1-A6EC-4618-9127-7909EF23CE69}" srcId="{BF3CE1F4-A42C-4BDB-B5A2-EE8A5708BF40}" destId="{8BACFC99-3FF8-4C14-AAE1-6C6E7713E096}" srcOrd="6" destOrd="0" parTransId="{D950B882-A6E7-4117-925C-051C4AAF790E}" sibTransId="{E6ED0F00-8FED-4617-BF64-1A013BD920C9}"/>
    <dgm:cxn modelId="{FF75FCBB-630A-47BB-8CB6-DC6E592B8CCE}" type="presOf" srcId="{33E98268-AE54-40E4-A731-A66F4C83E43C}" destId="{FE0CAC93-47EE-48A0-AE44-6777D6AB911C}" srcOrd="0" destOrd="0" presId="urn:microsoft.com/office/officeart/2005/8/layout/cycle6"/>
    <dgm:cxn modelId="{2460CE83-78B6-4753-B462-FEAB4EFF43E5}" type="presOf" srcId="{2A15DABD-7DC8-42D9-B3F8-E2F78FB1BBE4}" destId="{EE3BC13C-4FEE-43BE-8704-60B58B15DC45}" srcOrd="0" destOrd="0" presId="urn:microsoft.com/office/officeart/2005/8/layout/cycle6"/>
    <dgm:cxn modelId="{7AE79CA2-B7ED-486A-8612-BD9B4CC0FC2B}" type="presOf" srcId="{D9B3B3E1-D077-4C3B-8F23-9EBA99A5D05F}" destId="{7D3BB59D-FE9B-4382-A839-60215535FD81}" srcOrd="0" destOrd="0" presId="urn:microsoft.com/office/officeart/2005/8/layout/cycle6"/>
    <dgm:cxn modelId="{3EFAB305-642C-4615-944C-A753B36B71B1}" type="presOf" srcId="{BF3CE1F4-A42C-4BDB-B5A2-EE8A5708BF40}" destId="{103F83ED-EFDE-447D-AD95-0DCDD86361CE}" srcOrd="0" destOrd="0" presId="urn:microsoft.com/office/officeart/2005/8/layout/cycle6"/>
    <dgm:cxn modelId="{7CCC48F0-35C9-4896-A14E-8021AE22ADE5}" type="presOf" srcId="{6A57A48D-9C84-42BA-875B-247C8EC855BB}" destId="{F4AA89FF-98E6-4147-BF03-044A764D1765}" srcOrd="0" destOrd="0" presId="urn:microsoft.com/office/officeart/2005/8/layout/cycle6"/>
    <dgm:cxn modelId="{50301394-3048-4583-A68F-4102B119BD7B}" srcId="{BF3CE1F4-A42C-4BDB-B5A2-EE8A5708BF40}" destId="{CF0A4C1B-16EA-41E3-8D10-9B1D41C4E004}" srcOrd="3" destOrd="0" parTransId="{3D13A8F7-D77D-404D-88C7-C693DE4C7F15}" sibTransId="{33E98268-AE54-40E4-A731-A66F4C83E43C}"/>
    <dgm:cxn modelId="{95EA6E65-510C-4C18-BD5A-251CBC697AB0}" type="presOf" srcId="{15F07381-E0DC-41D5-A795-66AF4E43610E}" destId="{01AFCE1C-C48F-4835-9E5C-B530F9132F1B}" srcOrd="0" destOrd="0" presId="urn:microsoft.com/office/officeart/2005/8/layout/cycle6"/>
    <dgm:cxn modelId="{663157E9-B215-4068-97BE-8B86EAB17E7A}" type="presOf" srcId="{E6ED0F00-8FED-4617-BF64-1A013BD920C9}" destId="{5FD8C923-634A-4865-AC8D-670B45DEBC50}" srcOrd="0" destOrd="0" presId="urn:microsoft.com/office/officeart/2005/8/layout/cycle6"/>
    <dgm:cxn modelId="{6E865A1A-1217-47F8-B063-FA46F9E9316D}" srcId="{BF3CE1F4-A42C-4BDB-B5A2-EE8A5708BF40}" destId="{D9B3B3E1-D077-4C3B-8F23-9EBA99A5D05F}" srcOrd="7" destOrd="0" parTransId="{E2FBF355-5E5E-41CF-B4A3-84B4B6DC2C99}" sibTransId="{F563A44D-40A2-4B17-94BA-0F1644CBC9E2}"/>
    <dgm:cxn modelId="{BA350B4E-4905-401B-97CF-4DC3AA6D2BB7}" srcId="{BF3CE1F4-A42C-4BDB-B5A2-EE8A5708BF40}" destId="{6A57A48D-9C84-42BA-875B-247C8EC855BB}" srcOrd="1" destOrd="0" parTransId="{CB2BD2D2-A1DB-41FE-9899-B3D9FF413870}" sibTransId="{79D3651D-3190-4231-B595-59285E47E73F}"/>
    <dgm:cxn modelId="{9EC4F5B7-7C94-4BCE-B43A-F9BB72044AED}" type="presOf" srcId="{30C69618-8C47-46B5-80E7-6C7D32E6B103}" destId="{1DFBC488-27A1-4562-9206-18F145E11C1C}" srcOrd="0" destOrd="0" presId="urn:microsoft.com/office/officeart/2005/8/layout/cycle6"/>
    <dgm:cxn modelId="{55ED2103-EBDE-45B9-AE77-A8FB285BBE0D}" type="presOf" srcId="{79D3651D-3190-4231-B595-59285E47E73F}" destId="{F63878BA-47F9-4A6F-BB24-EEC2D43CA72D}" srcOrd="0" destOrd="0" presId="urn:microsoft.com/office/officeart/2005/8/layout/cycle6"/>
    <dgm:cxn modelId="{268233BC-78A8-4D27-8CC2-E125CEB43D67}" type="presOf" srcId="{F563A44D-40A2-4B17-94BA-0F1644CBC9E2}" destId="{1B0C1C33-7195-4F83-9D63-3B6EEB9BE448}" srcOrd="0" destOrd="0" presId="urn:microsoft.com/office/officeart/2005/8/layout/cycle6"/>
    <dgm:cxn modelId="{F72534AB-FE7B-47B8-9583-03C1E2FCB368}" srcId="{BF3CE1F4-A42C-4BDB-B5A2-EE8A5708BF40}" destId="{2A15DABD-7DC8-42D9-B3F8-E2F78FB1BBE4}" srcOrd="5" destOrd="0" parTransId="{A2B4FC7F-E68E-4766-A5C9-9959E1EEC54B}" sibTransId="{395230B6-400E-487F-8AE6-DD3ED4C74D5F}"/>
    <dgm:cxn modelId="{AE1D7BC2-F847-4E20-BE01-DC90A97667DA}" type="presParOf" srcId="{103F83ED-EFDE-447D-AD95-0DCDD86361CE}" destId="{E86C8089-1307-422A-B895-E8178A430B22}" srcOrd="0" destOrd="0" presId="urn:microsoft.com/office/officeart/2005/8/layout/cycle6"/>
    <dgm:cxn modelId="{100C97C4-3671-49B9-B31E-4F7A7199D9CA}" type="presParOf" srcId="{103F83ED-EFDE-447D-AD95-0DCDD86361CE}" destId="{5BC69F71-4D0E-4495-94DA-59A974C4BCAC}" srcOrd="1" destOrd="0" presId="urn:microsoft.com/office/officeart/2005/8/layout/cycle6"/>
    <dgm:cxn modelId="{D31DA6D2-8E43-49FA-80AB-45807A0A5974}" type="presParOf" srcId="{103F83ED-EFDE-447D-AD95-0DCDD86361CE}" destId="{1DFBC488-27A1-4562-9206-18F145E11C1C}" srcOrd="2" destOrd="0" presId="urn:microsoft.com/office/officeart/2005/8/layout/cycle6"/>
    <dgm:cxn modelId="{75C858DC-F820-463E-B758-CB03C360A264}" type="presParOf" srcId="{103F83ED-EFDE-447D-AD95-0DCDD86361CE}" destId="{F4AA89FF-98E6-4147-BF03-044A764D1765}" srcOrd="3" destOrd="0" presId="urn:microsoft.com/office/officeart/2005/8/layout/cycle6"/>
    <dgm:cxn modelId="{36DC716C-F205-4E39-A156-7B380B46DECA}" type="presParOf" srcId="{103F83ED-EFDE-447D-AD95-0DCDD86361CE}" destId="{44F25E34-F665-4774-B382-9E73DF29904B}" srcOrd="4" destOrd="0" presId="urn:microsoft.com/office/officeart/2005/8/layout/cycle6"/>
    <dgm:cxn modelId="{EDED133F-DD1C-4272-A99A-F419AA780192}" type="presParOf" srcId="{103F83ED-EFDE-447D-AD95-0DCDD86361CE}" destId="{F63878BA-47F9-4A6F-BB24-EEC2D43CA72D}" srcOrd="5" destOrd="0" presId="urn:microsoft.com/office/officeart/2005/8/layout/cycle6"/>
    <dgm:cxn modelId="{0B3F4DFD-DD40-48BF-AAC3-70C4C400C03B}" type="presParOf" srcId="{103F83ED-EFDE-447D-AD95-0DCDD86361CE}" destId="{025ED023-6DE6-4389-BD4E-3F94181FE4B3}" srcOrd="6" destOrd="0" presId="urn:microsoft.com/office/officeart/2005/8/layout/cycle6"/>
    <dgm:cxn modelId="{E58ACCBC-A25F-41E0-87DE-EB3424105343}" type="presParOf" srcId="{103F83ED-EFDE-447D-AD95-0DCDD86361CE}" destId="{7566421E-3C1B-45C9-9637-9329BF7CC708}" srcOrd="7" destOrd="0" presId="urn:microsoft.com/office/officeart/2005/8/layout/cycle6"/>
    <dgm:cxn modelId="{802C9222-69C9-4E92-8E63-CE550E44E072}" type="presParOf" srcId="{103F83ED-EFDE-447D-AD95-0DCDD86361CE}" destId="{4C7C2E5C-DC22-4101-9830-F1603A71893B}" srcOrd="8" destOrd="0" presId="urn:microsoft.com/office/officeart/2005/8/layout/cycle6"/>
    <dgm:cxn modelId="{0799AF4A-5ADC-44CA-90D9-077FF013CB1F}" type="presParOf" srcId="{103F83ED-EFDE-447D-AD95-0DCDD86361CE}" destId="{0002EEFF-BE11-46BB-9CAB-12DCA5DB1210}" srcOrd="9" destOrd="0" presId="urn:microsoft.com/office/officeart/2005/8/layout/cycle6"/>
    <dgm:cxn modelId="{5F201FD7-E839-4254-B3D3-31B8A3B36558}" type="presParOf" srcId="{103F83ED-EFDE-447D-AD95-0DCDD86361CE}" destId="{5DC2BB67-E2B4-437D-8F47-EDFCCA73076E}" srcOrd="10" destOrd="0" presId="urn:microsoft.com/office/officeart/2005/8/layout/cycle6"/>
    <dgm:cxn modelId="{FEFA5F73-455F-40BB-8EAF-901622AC4D0F}" type="presParOf" srcId="{103F83ED-EFDE-447D-AD95-0DCDD86361CE}" destId="{FE0CAC93-47EE-48A0-AE44-6777D6AB911C}" srcOrd="11" destOrd="0" presId="urn:microsoft.com/office/officeart/2005/8/layout/cycle6"/>
    <dgm:cxn modelId="{132F87ED-1658-41ED-BC2B-7C4B39AB1C72}" type="presParOf" srcId="{103F83ED-EFDE-447D-AD95-0DCDD86361CE}" destId="{01AFCE1C-C48F-4835-9E5C-B530F9132F1B}" srcOrd="12" destOrd="0" presId="urn:microsoft.com/office/officeart/2005/8/layout/cycle6"/>
    <dgm:cxn modelId="{2F988468-690F-4810-97C4-FD25FA463708}" type="presParOf" srcId="{103F83ED-EFDE-447D-AD95-0DCDD86361CE}" destId="{1DF64FBD-CCDE-4911-8621-105250045489}" srcOrd="13" destOrd="0" presId="urn:microsoft.com/office/officeart/2005/8/layout/cycle6"/>
    <dgm:cxn modelId="{F7863C98-77E1-4B87-81FB-1FF9694F9C69}" type="presParOf" srcId="{103F83ED-EFDE-447D-AD95-0DCDD86361CE}" destId="{14DAEB5B-AF54-47DE-8FBB-21473F1F6E24}" srcOrd="14" destOrd="0" presId="urn:microsoft.com/office/officeart/2005/8/layout/cycle6"/>
    <dgm:cxn modelId="{838E48AF-EC86-485E-87C1-9F75434702ED}" type="presParOf" srcId="{103F83ED-EFDE-447D-AD95-0DCDD86361CE}" destId="{EE3BC13C-4FEE-43BE-8704-60B58B15DC45}" srcOrd="15" destOrd="0" presId="urn:microsoft.com/office/officeart/2005/8/layout/cycle6"/>
    <dgm:cxn modelId="{F41C8A47-6E71-4A1A-AB11-BFC057ACFE4F}" type="presParOf" srcId="{103F83ED-EFDE-447D-AD95-0DCDD86361CE}" destId="{3A063127-F876-43CD-B647-59CC079CF925}" srcOrd="16" destOrd="0" presId="urn:microsoft.com/office/officeart/2005/8/layout/cycle6"/>
    <dgm:cxn modelId="{D6C5EE45-1FC0-422C-BAE2-47F72EF23668}" type="presParOf" srcId="{103F83ED-EFDE-447D-AD95-0DCDD86361CE}" destId="{2842C95D-ECDE-4AB5-94A8-EF8FA6710A83}" srcOrd="17" destOrd="0" presId="urn:microsoft.com/office/officeart/2005/8/layout/cycle6"/>
    <dgm:cxn modelId="{ECFD2136-5154-4A38-9F1A-C30C1B358644}" type="presParOf" srcId="{103F83ED-EFDE-447D-AD95-0DCDD86361CE}" destId="{3799DA60-A078-478B-8179-2E026A24E24D}" srcOrd="18" destOrd="0" presId="urn:microsoft.com/office/officeart/2005/8/layout/cycle6"/>
    <dgm:cxn modelId="{BB7135E1-0557-4B25-AF68-9527B20AB243}" type="presParOf" srcId="{103F83ED-EFDE-447D-AD95-0DCDD86361CE}" destId="{A4E4C86D-A320-4F68-A772-2EB8406AF0A2}" srcOrd="19" destOrd="0" presId="urn:microsoft.com/office/officeart/2005/8/layout/cycle6"/>
    <dgm:cxn modelId="{F0181308-1E21-4413-9234-20F807BD5491}" type="presParOf" srcId="{103F83ED-EFDE-447D-AD95-0DCDD86361CE}" destId="{5FD8C923-634A-4865-AC8D-670B45DEBC50}" srcOrd="20" destOrd="0" presId="urn:microsoft.com/office/officeart/2005/8/layout/cycle6"/>
    <dgm:cxn modelId="{2006C4D9-F7E7-4BAD-A5EC-86D00688FB7A}" type="presParOf" srcId="{103F83ED-EFDE-447D-AD95-0DCDD86361CE}" destId="{7D3BB59D-FE9B-4382-A839-60215535FD81}" srcOrd="21" destOrd="0" presId="urn:microsoft.com/office/officeart/2005/8/layout/cycle6"/>
    <dgm:cxn modelId="{1747A7E0-CE27-426A-8D5A-0977B9E862DD}" type="presParOf" srcId="{103F83ED-EFDE-447D-AD95-0DCDD86361CE}" destId="{8D47EF7C-4B44-4514-A3A1-28708190E0B1}" srcOrd="22" destOrd="0" presId="urn:microsoft.com/office/officeart/2005/8/layout/cycle6"/>
    <dgm:cxn modelId="{A480CCB8-9AF2-49ED-8F7F-CA6275A0E144}" type="presParOf" srcId="{103F83ED-EFDE-447D-AD95-0DCDD86361CE}" destId="{1B0C1C33-7195-4F83-9D63-3B6EEB9BE448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EDAB2-4C19-44FE-9D8E-F5C8176EBCF3}" type="doc">
      <dgm:prSet loTypeId="urn:microsoft.com/office/officeart/2005/8/layout/vList5" loCatId="list" qsTypeId="urn:microsoft.com/office/officeart/2005/8/quickstyle/3d2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87547621-BD2E-41D7-9D6A-0FE907025342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Налоговые</a:t>
          </a:r>
          <a:r>
            <a:rPr lang="ru-RU" sz="2000" dirty="0" smtClean="0"/>
            <a:t> </a:t>
          </a:r>
          <a:r>
            <a:rPr lang="ru-RU" sz="2000" dirty="0" smtClean="0">
              <a:solidFill>
                <a:schemeClr val="bg1"/>
              </a:solidFill>
            </a:rPr>
            <a:t>доходы</a:t>
          </a:r>
          <a:endParaRPr lang="ru-RU" sz="2000" dirty="0">
            <a:solidFill>
              <a:schemeClr val="bg1"/>
            </a:solidFill>
          </a:endParaRPr>
        </a:p>
      </dgm:t>
    </dgm:pt>
    <dgm:pt modelId="{36DB1BD2-C52D-4327-A550-C7D386F9C0A0}" type="parTrans" cxnId="{F35EC59C-0D98-4101-9465-DB573E6AB928}">
      <dgm:prSet/>
      <dgm:spPr/>
      <dgm:t>
        <a:bodyPr/>
        <a:lstStyle/>
        <a:p>
          <a:endParaRPr lang="ru-RU"/>
        </a:p>
      </dgm:t>
    </dgm:pt>
    <dgm:pt modelId="{0366D389-8354-429B-9B31-9A3A25B78B57}" type="sibTrans" cxnId="{F35EC59C-0D98-4101-9465-DB573E6AB928}">
      <dgm:prSet/>
      <dgm:spPr/>
      <dgm:t>
        <a:bodyPr/>
        <a:lstStyle/>
        <a:p>
          <a:endParaRPr lang="ru-RU"/>
        </a:p>
      </dgm:t>
    </dgm:pt>
    <dgm:pt modelId="{D53348B4-393C-446B-96E1-45AC6D2958C1}">
      <dgm:prSet phldrT="[Текст]"/>
      <dgm:spPr/>
      <dgm:t>
        <a:bodyPr/>
        <a:lstStyle/>
        <a:p>
          <a:r>
            <a:rPr lang="ru-RU" dirty="0" smtClean="0"/>
            <a:t>2025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2 684 439,0</a:t>
          </a:r>
          <a:endParaRPr lang="ru-RU" dirty="0"/>
        </a:p>
      </dgm:t>
    </dgm:pt>
    <dgm:pt modelId="{839F944E-4A2A-418A-9A1A-453F358FB784}" type="parTrans" cxnId="{E93E4ADA-ED0F-45D1-B81F-4ACF6A5C1E03}">
      <dgm:prSet/>
      <dgm:spPr/>
      <dgm:t>
        <a:bodyPr/>
        <a:lstStyle/>
        <a:p>
          <a:endParaRPr lang="ru-RU"/>
        </a:p>
      </dgm:t>
    </dgm:pt>
    <dgm:pt modelId="{89886BB7-6FC3-4977-B8EA-74B4769F6C2E}" type="sibTrans" cxnId="{E93E4ADA-ED0F-45D1-B81F-4ACF6A5C1E03}">
      <dgm:prSet/>
      <dgm:spPr/>
      <dgm:t>
        <a:bodyPr/>
        <a:lstStyle/>
        <a:p>
          <a:endParaRPr lang="ru-RU"/>
        </a:p>
      </dgm:t>
    </dgm:pt>
    <dgm:pt modelId="{A294346D-B50D-47FF-9854-DDD14047F5BD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Неналоговые</a:t>
          </a:r>
          <a:r>
            <a:rPr lang="ru-RU" sz="2000" dirty="0" smtClean="0"/>
            <a:t> </a:t>
          </a:r>
          <a:r>
            <a:rPr lang="ru-RU" sz="2000" dirty="0" smtClean="0">
              <a:solidFill>
                <a:schemeClr val="bg1"/>
              </a:solidFill>
            </a:rPr>
            <a:t>доходы</a:t>
          </a:r>
          <a:endParaRPr lang="ru-RU" sz="2000" dirty="0">
            <a:solidFill>
              <a:schemeClr val="bg1"/>
            </a:solidFill>
          </a:endParaRPr>
        </a:p>
      </dgm:t>
    </dgm:pt>
    <dgm:pt modelId="{40EFB033-C4B3-468B-961B-B82A0CAE928C}" type="parTrans" cxnId="{71B09636-D201-4D0A-9C21-0D87A30AC901}">
      <dgm:prSet/>
      <dgm:spPr/>
      <dgm:t>
        <a:bodyPr/>
        <a:lstStyle/>
        <a:p>
          <a:endParaRPr lang="ru-RU"/>
        </a:p>
      </dgm:t>
    </dgm:pt>
    <dgm:pt modelId="{85A0081B-875F-472C-91A6-FE2B3D426DBF}" type="sibTrans" cxnId="{71B09636-D201-4D0A-9C21-0D87A30AC901}">
      <dgm:prSet/>
      <dgm:spPr/>
      <dgm:t>
        <a:bodyPr/>
        <a:lstStyle/>
        <a:p>
          <a:endParaRPr lang="ru-RU"/>
        </a:p>
      </dgm:t>
    </dgm:pt>
    <dgm:pt modelId="{8102D048-35B8-4E0A-B84D-BC2720B6AA62}">
      <dgm:prSet phldrT="[Текст]"/>
      <dgm:spPr/>
      <dgm:t>
        <a:bodyPr/>
        <a:lstStyle/>
        <a:p>
          <a:r>
            <a:rPr lang="ru-RU" dirty="0" smtClean="0"/>
            <a:t>2025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223 484,5</a:t>
          </a:r>
          <a:endParaRPr lang="ru-RU" dirty="0"/>
        </a:p>
      </dgm:t>
    </dgm:pt>
    <dgm:pt modelId="{A0F21964-BC3A-47AC-BEDC-E0D5B40A9E94}" type="parTrans" cxnId="{0955FE57-6483-4D4C-B8D6-06C5A21B2FDA}">
      <dgm:prSet/>
      <dgm:spPr/>
      <dgm:t>
        <a:bodyPr/>
        <a:lstStyle/>
        <a:p>
          <a:endParaRPr lang="ru-RU"/>
        </a:p>
      </dgm:t>
    </dgm:pt>
    <dgm:pt modelId="{01F2A603-10CF-483E-89C0-1F47DA8BE7BE}" type="sibTrans" cxnId="{0955FE57-6483-4D4C-B8D6-06C5A21B2FDA}">
      <dgm:prSet/>
      <dgm:spPr/>
      <dgm:t>
        <a:bodyPr/>
        <a:lstStyle/>
        <a:p>
          <a:endParaRPr lang="ru-RU"/>
        </a:p>
      </dgm:t>
    </dgm:pt>
    <dgm:pt modelId="{D42A43A4-A94A-4C52-9661-679D0A09029C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210 621,9</a:t>
          </a:r>
          <a:endParaRPr lang="ru-RU" dirty="0"/>
        </a:p>
      </dgm:t>
    </dgm:pt>
    <dgm:pt modelId="{64A63229-BDC1-48D3-B637-0F1375848848}" type="parTrans" cxnId="{B107E014-FA1D-471D-A74E-F5AD83A193A9}">
      <dgm:prSet/>
      <dgm:spPr/>
      <dgm:t>
        <a:bodyPr/>
        <a:lstStyle/>
        <a:p>
          <a:endParaRPr lang="ru-RU"/>
        </a:p>
      </dgm:t>
    </dgm:pt>
    <dgm:pt modelId="{86F1F02A-C0F3-4FC8-A233-4FDBA4D3DA20}" type="sibTrans" cxnId="{B107E014-FA1D-471D-A74E-F5AD83A193A9}">
      <dgm:prSet/>
      <dgm:spPr/>
      <dgm:t>
        <a:bodyPr/>
        <a:lstStyle/>
        <a:p>
          <a:endParaRPr lang="ru-RU"/>
        </a:p>
      </dgm:t>
    </dgm:pt>
    <dgm:pt modelId="{F092953E-FB38-4493-ABF4-8F79B2C603C2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Безвозмездные</a:t>
          </a:r>
          <a:r>
            <a:rPr lang="ru-RU" sz="2000" dirty="0" smtClean="0"/>
            <a:t> </a:t>
          </a:r>
          <a:r>
            <a:rPr lang="ru-RU" sz="2000" dirty="0" smtClean="0">
              <a:solidFill>
                <a:schemeClr val="bg1"/>
              </a:solidFill>
            </a:rPr>
            <a:t>поступления</a:t>
          </a:r>
          <a:endParaRPr lang="ru-RU" sz="2000" dirty="0">
            <a:solidFill>
              <a:schemeClr val="bg1"/>
            </a:solidFill>
          </a:endParaRPr>
        </a:p>
      </dgm:t>
    </dgm:pt>
    <dgm:pt modelId="{059B556A-F7D3-4E20-80C9-58A1098785D2}" type="parTrans" cxnId="{E8152D97-7100-494D-9F1D-0BF16DD2D17C}">
      <dgm:prSet/>
      <dgm:spPr/>
      <dgm:t>
        <a:bodyPr/>
        <a:lstStyle/>
        <a:p>
          <a:endParaRPr lang="ru-RU"/>
        </a:p>
      </dgm:t>
    </dgm:pt>
    <dgm:pt modelId="{B5D9800E-18EF-43BA-9E52-0A7AC69757FC}" type="sibTrans" cxnId="{E8152D97-7100-494D-9F1D-0BF16DD2D17C}">
      <dgm:prSet/>
      <dgm:spPr/>
      <dgm:t>
        <a:bodyPr/>
        <a:lstStyle/>
        <a:p>
          <a:endParaRPr lang="ru-RU"/>
        </a:p>
      </dgm:t>
    </dgm:pt>
    <dgm:pt modelId="{2C1DD463-C9A4-4EA6-801F-1FB026B276C9}">
      <dgm:prSet phldrT="[Текст]"/>
      <dgm:spPr/>
      <dgm:t>
        <a:bodyPr/>
        <a:lstStyle/>
        <a:p>
          <a:r>
            <a:rPr lang="ru-RU" dirty="0" smtClean="0"/>
            <a:t>2025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3 386 936,0</a:t>
          </a:r>
          <a:endParaRPr lang="ru-RU" dirty="0"/>
        </a:p>
      </dgm:t>
    </dgm:pt>
    <dgm:pt modelId="{CB956D9E-AC93-4BFB-ACB4-361FA6D3E157}" type="parTrans" cxnId="{D50D1FD6-7685-4780-B7F2-7CF3B9BEA7FE}">
      <dgm:prSet/>
      <dgm:spPr/>
      <dgm:t>
        <a:bodyPr/>
        <a:lstStyle/>
        <a:p>
          <a:endParaRPr lang="ru-RU"/>
        </a:p>
      </dgm:t>
    </dgm:pt>
    <dgm:pt modelId="{FC5D8FC4-C65D-44C4-95BE-72E69EA144E5}" type="sibTrans" cxnId="{D50D1FD6-7685-4780-B7F2-7CF3B9BEA7FE}">
      <dgm:prSet/>
      <dgm:spPr/>
      <dgm:t>
        <a:bodyPr/>
        <a:lstStyle/>
        <a:p>
          <a:endParaRPr lang="ru-RU"/>
        </a:p>
      </dgm:t>
    </dgm:pt>
    <dgm:pt modelId="{1C2D1424-B795-488B-A40A-C9935FDC37A6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2 997 251,6</a:t>
          </a:r>
          <a:endParaRPr lang="ru-RU" dirty="0"/>
        </a:p>
      </dgm:t>
    </dgm:pt>
    <dgm:pt modelId="{E6F02C12-459D-4E17-A68D-C423C0E9E005}" type="parTrans" cxnId="{258AE706-5C61-4D69-B85C-4CF645273257}">
      <dgm:prSet/>
      <dgm:spPr/>
      <dgm:t>
        <a:bodyPr/>
        <a:lstStyle/>
        <a:p>
          <a:endParaRPr lang="ru-RU"/>
        </a:p>
      </dgm:t>
    </dgm:pt>
    <dgm:pt modelId="{27E0276F-CB91-41BE-BF9E-C6EA697036C4}" type="sibTrans" cxnId="{258AE706-5C61-4D69-B85C-4CF645273257}">
      <dgm:prSet/>
      <dgm:spPr/>
      <dgm:t>
        <a:bodyPr/>
        <a:lstStyle/>
        <a:p>
          <a:endParaRPr lang="ru-RU"/>
        </a:p>
      </dgm:t>
    </dgm:pt>
    <dgm:pt modelId="{6F175BE9-8BBC-4C35-AF52-0906B1CEEDA2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2 840 865,0</a:t>
          </a:r>
          <a:endParaRPr lang="ru-RU" dirty="0"/>
        </a:p>
      </dgm:t>
    </dgm:pt>
    <dgm:pt modelId="{4465CE09-58F1-4037-BC9B-1E1F4C5CBA87}" type="parTrans" cxnId="{483F0A29-F26A-47AB-964E-891D06B2B6DA}">
      <dgm:prSet/>
      <dgm:spPr/>
      <dgm:t>
        <a:bodyPr/>
        <a:lstStyle/>
        <a:p>
          <a:endParaRPr lang="ru-RU"/>
        </a:p>
      </dgm:t>
    </dgm:pt>
    <dgm:pt modelId="{8EB7B7C5-1BCF-41E5-ADF9-6C403DB11523}" type="sibTrans" cxnId="{483F0A29-F26A-47AB-964E-891D06B2B6DA}">
      <dgm:prSet/>
      <dgm:spPr/>
      <dgm:t>
        <a:bodyPr/>
        <a:lstStyle/>
        <a:p>
          <a:endParaRPr lang="ru-RU"/>
        </a:p>
      </dgm:t>
    </dgm:pt>
    <dgm:pt modelId="{24760E70-7D6A-4CED-A752-15EDE0F07CF3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3 058 044,0</a:t>
          </a:r>
          <a:endParaRPr lang="ru-RU" dirty="0"/>
        </a:p>
      </dgm:t>
    </dgm:pt>
    <dgm:pt modelId="{A2CC8497-A218-4C45-BB6F-CDABEB380AD9}" type="parTrans" cxnId="{7EB800A4-3665-4989-B6A1-F54164CE702B}">
      <dgm:prSet/>
      <dgm:spPr/>
      <dgm:t>
        <a:bodyPr/>
        <a:lstStyle/>
        <a:p>
          <a:endParaRPr lang="ru-RU"/>
        </a:p>
      </dgm:t>
    </dgm:pt>
    <dgm:pt modelId="{71D9E17A-B7FE-4F25-BFD2-2EC393288E55}" type="sibTrans" cxnId="{7EB800A4-3665-4989-B6A1-F54164CE702B}">
      <dgm:prSet/>
      <dgm:spPr/>
      <dgm:t>
        <a:bodyPr/>
        <a:lstStyle/>
        <a:p>
          <a:endParaRPr lang="ru-RU"/>
        </a:p>
      </dgm:t>
    </dgm:pt>
    <dgm:pt modelId="{B6BB6208-A25A-4059-A523-21759C54BA7D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210 766,7</a:t>
          </a:r>
          <a:endParaRPr lang="ru-RU" dirty="0"/>
        </a:p>
      </dgm:t>
    </dgm:pt>
    <dgm:pt modelId="{0010AE08-9166-40F6-AB25-36BDF4300944}" type="parTrans" cxnId="{A21E945F-6E82-4AFF-89C0-DF9184FBF362}">
      <dgm:prSet/>
      <dgm:spPr/>
      <dgm:t>
        <a:bodyPr/>
        <a:lstStyle/>
        <a:p>
          <a:endParaRPr lang="ru-RU"/>
        </a:p>
      </dgm:t>
    </dgm:pt>
    <dgm:pt modelId="{1697779F-0D27-43AB-ACB1-1953631237EB}" type="sibTrans" cxnId="{A21E945F-6E82-4AFF-89C0-DF9184FBF362}">
      <dgm:prSet/>
      <dgm:spPr/>
      <dgm:t>
        <a:bodyPr/>
        <a:lstStyle/>
        <a:p>
          <a:endParaRPr lang="ru-RU"/>
        </a:p>
      </dgm:t>
    </dgm:pt>
    <dgm:pt modelId="{E55DD778-D66E-433E-AEF8-4075B11B3121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3 973 653,1</a:t>
          </a:r>
          <a:endParaRPr lang="ru-RU" dirty="0"/>
        </a:p>
      </dgm:t>
    </dgm:pt>
    <dgm:pt modelId="{16877393-7455-46EB-B411-F3B32972E7BF}" type="parTrans" cxnId="{4E387125-3070-4E8D-9CCA-D6CAAA0FF4AC}">
      <dgm:prSet/>
      <dgm:spPr/>
      <dgm:t>
        <a:bodyPr/>
        <a:lstStyle/>
        <a:p>
          <a:endParaRPr lang="ru-RU"/>
        </a:p>
      </dgm:t>
    </dgm:pt>
    <dgm:pt modelId="{25C53284-447B-4B25-89DD-5AB3E13B7B68}" type="sibTrans" cxnId="{4E387125-3070-4E8D-9CCA-D6CAAA0FF4AC}">
      <dgm:prSet/>
      <dgm:spPr/>
      <dgm:t>
        <a:bodyPr/>
        <a:lstStyle/>
        <a:p>
          <a:endParaRPr lang="ru-RU"/>
        </a:p>
      </dgm:t>
    </dgm:pt>
    <dgm:pt modelId="{C021D58C-7B78-438D-8468-48148493C4F6}" type="pres">
      <dgm:prSet presAssocID="{855EDAB2-4C19-44FE-9D8E-F5C8176EBC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5A8A7E-FFD9-4022-8814-65E011380AD0}" type="pres">
      <dgm:prSet presAssocID="{87547621-BD2E-41D7-9D6A-0FE907025342}" presName="linNode" presStyleCnt="0"/>
      <dgm:spPr/>
      <dgm:t>
        <a:bodyPr/>
        <a:lstStyle/>
        <a:p>
          <a:endParaRPr lang="ru-RU"/>
        </a:p>
      </dgm:t>
    </dgm:pt>
    <dgm:pt modelId="{FD9C3BCC-9676-42A1-843C-8C31D5CC5296}" type="pres">
      <dgm:prSet presAssocID="{87547621-BD2E-41D7-9D6A-0FE90702534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8C894-4354-455C-8FE1-059AAEDADC45}" type="pres">
      <dgm:prSet presAssocID="{87547621-BD2E-41D7-9D6A-0FE90702534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A13ED-172A-440E-8CB8-25523BBD9A61}" type="pres">
      <dgm:prSet presAssocID="{0366D389-8354-429B-9B31-9A3A25B78B57}" presName="sp" presStyleCnt="0"/>
      <dgm:spPr/>
      <dgm:t>
        <a:bodyPr/>
        <a:lstStyle/>
        <a:p>
          <a:endParaRPr lang="ru-RU"/>
        </a:p>
      </dgm:t>
    </dgm:pt>
    <dgm:pt modelId="{99A5735B-DD8C-4E24-8DBF-F4DBC7BC132A}" type="pres">
      <dgm:prSet presAssocID="{A294346D-B50D-47FF-9854-DDD14047F5BD}" presName="linNode" presStyleCnt="0"/>
      <dgm:spPr/>
      <dgm:t>
        <a:bodyPr/>
        <a:lstStyle/>
        <a:p>
          <a:endParaRPr lang="ru-RU"/>
        </a:p>
      </dgm:t>
    </dgm:pt>
    <dgm:pt modelId="{2BA83842-209C-4B92-8907-3052DCEEEAB6}" type="pres">
      <dgm:prSet presAssocID="{A294346D-B50D-47FF-9854-DDD14047F5B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EE2DE-71BC-4BAA-969C-E9BFC9428D48}" type="pres">
      <dgm:prSet presAssocID="{A294346D-B50D-47FF-9854-DDD14047F5B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2E81A-1D0C-4E6C-9DF8-CB3F359FF5CE}" type="pres">
      <dgm:prSet presAssocID="{85A0081B-875F-472C-91A6-FE2B3D426DBF}" presName="sp" presStyleCnt="0"/>
      <dgm:spPr/>
      <dgm:t>
        <a:bodyPr/>
        <a:lstStyle/>
        <a:p>
          <a:endParaRPr lang="ru-RU"/>
        </a:p>
      </dgm:t>
    </dgm:pt>
    <dgm:pt modelId="{3A076D45-A98A-47B2-B1CC-6F9385DA72A9}" type="pres">
      <dgm:prSet presAssocID="{F092953E-FB38-4493-ABF4-8F79B2C603C2}" presName="linNode" presStyleCnt="0"/>
      <dgm:spPr/>
      <dgm:t>
        <a:bodyPr/>
        <a:lstStyle/>
        <a:p>
          <a:endParaRPr lang="ru-RU"/>
        </a:p>
      </dgm:t>
    </dgm:pt>
    <dgm:pt modelId="{9E33AF18-03AF-4CB9-A387-13274A5F3BC2}" type="pres">
      <dgm:prSet presAssocID="{F092953E-FB38-4493-ABF4-8F79B2C603C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4988B-DA45-4B80-B353-D24DF30F4D12}" type="pres">
      <dgm:prSet presAssocID="{F092953E-FB38-4493-ABF4-8F79B2C603C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5EC59C-0D98-4101-9465-DB573E6AB928}" srcId="{855EDAB2-4C19-44FE-9D8E-F5C8176EBCF3}" destId="{87547621-BD2E-41D7-9D6A-0FE907025342}" srcOrd="0" destOrd="0" parTransId="{36DB1BD2-C52D-4327-A550-C7D386F9C0A0}" sibTransId="{0366D389-8354-429B-9B31-9A3A25B78B57}"/>
    <dgm:cxn modelId="{C4AF9836-DA16-4DB9-BB45-29FB02A5EAB8}" type="presOf" srcId="{D53348B4-393C-446B-96E1-45AC6D2958C1}" destId="{10E8C894-4354-455C-8FE1-059AAEDADC45}" srcOrd="0" destOrd="0" presId="urn:microsoft.com/office/officeart/2005/8/layout/vList5"/>
    <dgm:cxn modelId="{E93E4ADA-ED0F-45D1-B81F-4ACF6A5C1E03}" srcId="{87547621-BD2E-41D7-9D6A-0FE907025342}" destId="{D53348B4-393C-446B-96E1-45AC6D2958C1}" srcOrd="0" destOrd="0" parTransId="{839F944E-4A2A-418A-9A1A-453F358FB784}" sibTransId="{89886BB7-6FC3-4977-B8EA-74B4769F6C2E}"/>
    <dgm:cxn modelId="{D50D1FD6-7685-4780-B7F2-7CF3B9BEA7FE}" srcId="{F092953E-FB38-4493-ABF4-8F79B2C603C2}" destId="{2C1DD463-C9A4-4EA6-801F-1FB026B276C9}" srcOrd="0" destOrd="0" parTransId="{CB956D9E-AC93-4BFB-ACB4-361FA6D3E157}" sibTransId="{FC5D8FC4-C65D-44C4-95BE-72E69EA144E5}"/>
    <dgm:cxn modelId="{D52A61BB-A95D-49D2-995C-10E6EC76C50E}" type="presOf" srcId="{E55DD778-D66E-433E-AEF8-4075B11B3121}" destId="{C224988B-DA45-4B80-B353-D24DF30F4D12}" srcOrd="0" destOrd="2" presId="urn:microsoft.com/office/officeart/2005/8/layout/vList5"/>
    <dgm:cxn modelId="{E8152D97-7100-494D-9F1D-0BF16DD2D17C}" srcId="{855EDAB2-4C19-44FE-9D8E-F5C8176EBCF3}" destId="{F092953E-FB38-4493-ABF4-8F79B2C603C2}" srcOrd="2" destOrd="0" parTransId="{059B556A-F7D3-4E20-80C9-58A1098785D2}" sibTransId="{B5D9800E-18EF-43BA-9E52-0A7AC69757FC}"/>
    <dgm:cxn modelId="{4E387125-3070-4E8D-9CCA-D6CAAA0FF4AC}" srcId="{F092953E-FB38-4493-ABF4-8F79B2C603C2}" destId="{E55DD778-D66E-433E-AEF8-4075B11B3121}" srcOrd="2" destOrd="0" parTransId="{16877393-7455-46EB-B411-F3B32972E7BF}" sibTransId="{25C53284-447B-4B25-89DD-5AB3E13B7B68}"/>
    <dgm:cxn modelId="{12FE84B4-4571-480D-B809-B777756BC7BD}" type="presOf" srcId="{1C2D1424-B795-488B-A40A-C9935FDC37A6}" destId="{C224988B-DA45-4B80-B353-D24DF30F4D12}" srcOrd="0" destOrd="1" presId="urn:microsoft.com/office/officeart/2005/8/layout/vList5"/>
    <dgm:cxn modelId="{9A04E1DB-C08F-4C77-B830-9177F21833EE}" type="presOf" srcId="{6F175BE9-8BBC-4C35-AF52-0906B1CEEDA2}" destId="{10E8C894-4354-455C-8FE1-059AAEDADC45}" srcOrd="0" destOrd="1" presId="urn:microsoft.com/office/officeart/2005/8/layout/vList5"/>
    <dgm:cxn modelId="{258AE706-5C61-4D69-B85C-4CF645273257}" srcId="{F092953E-FB38-4493-ABF4-8F79B2C603C2}" destId="{1C2D1424-B795-488B-A40A-C9935FDC37A6}" srcOrd="1" destOrd="0" parTransId="{E6F02C12-459D-4E17-A68D-C423C0E9E005}" sibTransId="{27E0276F-CB91-41BE-BF9E-C6EA697036C4}"/>
    <dgm:cxn modelId="{FF315661-FC95-4761-9772-393F43575A6C}" type="presOf" srcId="{F092953E-FB38-4493-ABF4-8F79B2C603C2}" destId="{9E33AF18-03AF-4CB9-A387-13274A5F3BC2}" srcOrd="0" destOrd="0" presId="urn:microsoft.com/office/officeart/2005/8/layout/vList5"/>
    <dgm:cxn modelId="{DF458DD8-3C62-4C24-9B2E-DA0C61D1B012}" type="presOf" srcId="{B6BB6208-A25A-4059-A523-21759C54BA7D}" destId="{D40EE2DE-71BC-4BAA-969C-E9BFC9428D48}" srcOrd="0" destOrd="2" presId="urn:microsoft.com/office/officeart/2005/8/layout/vList5"/>
    <dgm:cxn modelId="{167095D8-AE49-45AF-8CEF-344472933CFD}" type="presOf" srcId="{24760E70-7D6A-4CED-A752-15EDE0F07CF3}" destId="{10E8C894-4354-455C-8FE1-059AAEDADC45}" srcOrd="0" destOrd="2" presId="urn:microsoft.com/office/officeart/2005/8/layout/vList5"/>
    <dgm:cxn modelId="{0955FE57-6483-4D4C-B8D6-06C5A21B2FDA}" srcId="{A294346D-B50D-47FF-9854-DDD14047F5BD}" destId="{8102D048-35B8-4E0A-B84D-BC2720B6AA62}" srcOrd="0" destOrd="0" parTransId="{A0F21964-BC3A-47AC-BEDC-E0D5B40A9E94}" sibTransId="{01F2A603-10CF-483E-89C0-1F47DA8BE7BE}"/>
    <dgm:cxn modelId="{A8A67549-9400-4E88-ADAF-FEAFDAE2EBEC}" type="presOf" srcId="{2C1DD463-C9A4-4EA6-801F-1FB026B276C9}" destId="{C224988B-DA45-4B80-B353-D24DF30F4D12}" srcOrd="0" destOrd="0" presId="urn:microsoft.com/office/officeart/2005/8/layout/vList5"/>
    <dgm:cxn modelId="{7EB800A4-3665-4989-B6A1-F54164CE702B}" srcId="{87547621-BD2E-41D7-9D6A-0FE907025342}" destId="{24760E70-7D6A-4CED-A752-15EDE0F07CF3}" srcOrd="2" destOrd="0" parTransId="{A2CC8497-A218-4C45-BB6F-CDABEB380AD9}" sibTransId="{71D9E17A-B7FE-4F25-BFD2-2EC393288E55}"/>
    <dgm:cxn modelId="{C017759B-E643-4246-B0B7-35F24EFD708A}" type="presOf" srcId="{D42A43A4-A94A-4C52-9661-679D0A09029C}" destId="{D40EE2DE-71BC-4BAA-969C-E9BFC9428D48}" srcOrd="0" destOrd="1" presId="urn:microsoft.com/office/officeart/2005/8/layout/vList5"/>
    <dgm:cxn modelId="{1EF09F37-1014-49DD-8904-1A4B4DF037C4}" type="presOf" srcId="{87547621-BD2E-41D7-9D6A-0FE907025342}" destId="{FD9C3BCC-9676-42A1-843C-8C31D5CC5296}" srcOrd="0" destOrd="0" presId="urn:microsoft.com/office/officeart/2005/8/layout/vList5"/>
    <dgm:cxn modelId="{71B09636-D201-4D0A-9C21-0D87A30AC901}" srcId="{855EDAB2-4C19-44FE-9D8E-F5C8176EBCF3}" destId="{A294346D-B50D-47FF-9854-DDD14047F5BD}" srcOrd="1" destOrd="0" parTransId="{40EFB033-C4B3-468B-961B-B82A0CAE928C}" sibTransId="{85A0081B-875F-472C-91A6-FE2B3D426DBF}"/>
    <dgm:cxn modelId="{F81C565E-08FC-4837-8FD9-923A33055449}" type="presOf" srcId="{8102D048-35B8-4E0A-B84D-BC2720B6AA62}" destId="{D40EE2DE-71BC-4BAA-969C-E9BFC9428D48}" srcOrd="0" destOrd="0" presId="urn:microsoft.com/office/officeart/2005/8/layout/vList5"/>
    <dgm:cxn modelId="{6452A7EB-FA2A-4587-8693-977EE97F01DD}" type="presOf" srcId="{855EDAB2-4C19-44FE-9D8E-F5C8176EBCF3}" destId="{C021D58C-7B78-438D-8468-48148493C4F6}" srcOrd="0" destOrd="0" presId="urn:microsoft.com/office/officeart/2005/8/layout/vList5"/>
    <dgm:cxn modelId="{B107E014-FA1D-471D-A74E-F5AD83A193A9}" srcId="{A294346D-B50D-47FF-9854-DDD14047F5BD}" destId="{D42A43A4-A94A-4C52-9661-679D0A09029C}" srcOrd="1" destOrd="0" parTransId="{64A63229-BDC1-48D3-B637-0F1375848848}" sibTransId="{86F1F02A-C0F3-4FC8-A233-4FDBA4D3DA20}"/>
    <dgm:cxn modelId="{48981301-8C24-4C03-8724-B4803F1563C3}" type="presOf" srcId="{A294346D-B50D-47FF-9854-DDD14047F5BD}" destId="{2BA83842-209C-4B92-8907-3052DCEEEAB6}" srcOrd="0" destOrd="0" presId="urn:microsoft.com/office/officeart/2005/8/layout/vList5"/>
    <dgm:cxn modelId="{483F0A29-F26A-47AB-964E-891D06B2B6DA}" srcId="{87547621-BD2E-41D7-9D6A-0FE907025342}" destId="{6F175BE9-8BBC-4C35-AF52-0906B1CEEDA2}" srcOrd="1" destOrd="0" parTransId="{4465CE09-58F1-4037-BC9B-1E1F4C5CBA87}" sibTransId="{8EB7B7C5-1BCF-41E5-ADF9-6C403DB11523}"/>
    <dgm:cxn modelId="{A21E945F-6E82-4AFF-89C0-DF9184FBF362}" srcId="{A294346D-B50D-47FF-9854-DDD14047F5BD}" destId="{B6BB6208-A25A-4059-A523-21759C54BA7D}" srcOrd="2" destOrd="0" parTransId="{0010AE08-9166-40F6-AB25-36BDF4300944}" sibTransId="{1697779F-0D27-43AB-ACB1-1953631237EB}"/>
    <dgm:cxn modelId="{0EC9154C-629A-4FDD-931F-CDD7C73AF7CA}" type="presParOf" srcId="{C021D58C-7B78-438D-8468-48148493C4F6}" destId="{0D5A8A7E-FFD9-4022-8814-65E011380AD0}" srcOrd="0" destOrd="0" presId="urn:microsoft.com/office/officeart/2005/8/layout/vList5"/>
    <dgm:cxn modelId="{7DC9C1A8-55B2-49C6-BD8E-9B7917E117A5}" type="presParOf" srcId="{0D5A8A7E-FFD9-4022-8814-65E011380AD0}" destId="{FD9C3BCC-9676-42A1-843C-8C31D5CC5296}" srcOrd="0" destOrd="0" presId="urn:microsoft.com/office/officeart/2005/8/layout/vList5"/>
    <dgm:cxn modelId="{653B9F5A-3442-4ED1-BE45-96DDC39372A5}" type="presParOf" srcId="{0D5A8A7E-FFD9-4022-8814-65E011380AD0}" destId="{10E8C894-4354-455C-8FE1-059AAEDADC45}" srcOrd="1" destOrd="0" presId="urn:microsoft.com/office/officeart/2005/8/layout/vList5"/>
    <dgm:cxn modelId="{5198E058-F498-4DF6-850B-26F1164B10F0}" type="presParOf" srcId="{C021D58C-7B78-438D-8468-48148493C4F6}" destId="{104A13ED-172A-440E-8CB8-25523BBD9A61}" srcOrd="1" destOrd="0" presId="urn:microsoft.com/office/officeart/2005/8/layout/vList5"/>
    <dgm:cxn modelId="{E3808095-22F4-4F8A-87F9-924C0E3CD7F2}" type="presParOf" srcId="{C021D58C-7B78-438D-8468-48148493C4F6}" destId="{99A5735B-DD8C-4E24-8DBF-F4DBC7BC132A}" srcOrd="2" destOrd="0" presId="urn:microsoft.com/office/officeart/2005/8/layout/vList5"/>
    <dgm:cxn modelId="{26C2EA30-C102-4901-896B-D41B8F2E90FE}" type="presParOf" srcId="{99A5735B-DD8C-4E24-8DBF-F4DBC7BC132A}" destId="{2BA83842-209C-4B92-8907-3052DCEEEAB6}" srcOrd="0" destOrd="0" presId="urn:microsoft.com/office/officeart/2005/8/layout/vList5"/>
    <dgm:cxn modelId="{59DE634E-CD48-4D68-8F82-7CA0182CD046}" type="presParOf" srcId="{99A5735B-DD8C-4E24-8DBF-F4DBC7BC132A}" destId="{D40EE2DE-71BC-4BAA-969C-E9BFC9428D48}" srcOrd="1" destOrd="0" presId="urn:microsoft.com/office/officeart/2005/8/layout/vList5"/>
    <dgm:cxn modelId="{1E7395DF-E8CE-42B3-B1E8-B5AEE8A931B8}" type="presParOf" srcId="{C021D58C-7B78-438D-8468-48148493C4F6}" destId="{48A2E81A-1D0C-4E6C-9DF8-CB3F359FF5CE}" srcOrd="3" destOrd="0" presId="urn:microsoft.com/office/officeart/2005/8/layout/vList5"/>
    <dgm:cxn modelId="{09336FEA-E3D9-4376-8704-5107E460F480}" type="presParOf" srcId="{C021D58C-7B78-438D-8468-48148493C4F6}" destId="{3A076D45-A98A-47B2-B1CC-6F9385DA72A9}" srcOrd="4" destOrd="0" presId="urn:microsoft.com/office/officeart/2005/8/layout/vList5"/>
    <dgm:cxn modelId="{3E0EC224-424B-4415-9311-5E494DEF1D3E}" type="presParOf" srcId="{3A076D45-A98A-47B2-B1CC-6F9385DA72A9}" destId="{9E33AF18-03AF-4CB9-A387-13274A5F3BC2}" srcOrd="0" destOrd="0" presId="urn:microsoft.com/office/officeart/2005/8/layout/vList5"/>
    <dgm:cxn modelId="{41166A82-1873-4B4D-B198-F2A587412543}" type="presParOf" srcId="{3A076D45-A98A-47B2-B1CC-6F9385DA72A9}" destId="{C224988B-DA45-4B80-B353-D24DF30F4D1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0.83301</cdr:x>
      <cdr:y>0.81145</cdr:y>
    </cdr:from>
    <cdr:to>
      <cdr:x>1</cdr:x>
      <cdr:y>1</cdr:y>
    </cdr:to>
    <cdr:sp macro="" textlink="">
      <cdr:nvSpPr>
        <cdr:cNvPr id="16" name="Овал 15"/>
        <cdr:cNvSpPr/>
      </cdr:nvSpPr>
      <cdr:spPr>
        <a:xfrm xmlns:a="http://schemas.openxmlformats.org/drawingml/2006/main">
          <a:off x="7380311" y="3160644"/>
          <a:ext cx="1479509" cy="734401"/>
        </a:xfrm>
        <a:prstGeom xmlns:a="http://schemas.openxmlformats.org/drawingml/2006/main" prst="ellipse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900" dirty="0"/>
            <a:t>Муниципальный долг</a:t>
          </a:r>
          <a:r>
            <a:rPr lang="en-US" sz="900" dirty="0"/>
            <a:t>, </a:t>
          </a:r>
          <a:r>
            <a:rPr lang="ru-RU" sz="900" dirty="0"/>
            <a:t>тыс.руб</a:t>
          </a:r>
          <a:r>
            <a:rPr lang="ru-RU" sz="1100" dirty="0"/>
            <a:t>.</a:t>
          </a:r>
        </a:p>
      </cdr:txBody>
    </cdr:sp>
  </cdr:relSizeAnchor>
  <cdr:relSizeAnchor xmlns:cdr="http://schemas.openxmlformats.org/drawingml/2006/chartDrawing">
    <cdr:from>
      <cdr:x>0.17219</cdr:x>
      <cdr:y>0.90587</cdr:y>
    </cdr:from>
    <cdr:to>
      <cdr:x>0.83885</cdr:x>
      <cdr:y>1</cdr:y>
    </cdr:to>
    <cdr:sp macro="" textlink="">
      <cdr:nvSpPr>
        <cdr:cNvPr id="19" name="Стрелка вправо 18"/>
        <cdr:cNvSpPr/>
      </cdr:nvSpPr>
      <cdr:spPr>
        <a:xfrm xmlns:a="http://schemas.openxmlformats.org/drawingml/2006/main">
          <a:off x="1525573" y="3528404"/>
          <a:ext cx="5906488" cy="366641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tIns="0"/>
        <a:lstStyle xmlns:a="http://schemas.openxmlformats.org/drawingml/2006/main"/>
        <a:p xmlns:a="http://schemas.openxmlformats.org/drawingml/2006/main">
          <a:r>
            <a:rPr lang="ru-RU" sz="900" b="1" dirty="0"/>
            <a:t> </a:t>
          </a:r>
          <a:r>
            <a:rPr lang="ru-RU" sz="900" b="1" dirty="0" smtClean="0"/>
            <a:t>         947 581,0         </a:t>
          </a:r>
          <a:r>
            <a:rPr lang="en-US" sz="900" b="1" dirty="0" smtClean="0"/>
            <a:t>       </a:t>
          </a:r>
          <a:r>
            <a:rPr lang="ru-RU" sz="900" b="1" dirty="0" smtClean="0"/>
            <a:t> </a:t>
          </a:r>
          <a:r>
            <a:rPr lang="en-US" sz="900" b="1" dirty="0" smtClean="0"/>
            <a:t>  </a:t>
          </a:r>
          <a:r>
            <a:rPr lang="ru-RU" sz="900" b="1" dirty="0" smtClean="0"/>
            <a:t>     </a:t>
          </a:r>
          <a:r>
            <a:rPr lang="en-US" sz="900" b="1" dirty="0" smtClean="0"/>
            <a:t>  9</a:t>
          </a:r>
          <a:r>
            <a:rPr lang="ru-RU" sz="900" b="1" dirty="0" smtClean="0"/>
            <a:t>23</a:t>
          </a:r>
          <a:r>
            <a:rPr lang="en-US" sz="900" b="1" dirty="0" smtClean="0"/>
            <a:t> </a:t>
          </a:r>
          <a:r>
            <a:rPr lang="ru-RU" sz="900" b="1" dirty="0" smtClean="0"/>
            <a:t>876</a:t>
          </a:r>
          <a:r>
            <a:rPr lang="en-US" sz="900" b="1" dirty="0" smtClean="0"/>
            <a:t>,</a:t>
          </a:r>
          <a:r>
            <a:rPr lang="ru-RU" sz="900" b="1" dirty="0" smtClean="0"/>
            <a:t>5      </a:t>
          </a:r>
          <a:r>
            <a:rPr lang="en-US" sz="900" b="1" dirty="0" smtClean="0"/>
            <a:t>  </a:t>
          </a:r>
          <a:r>
            <a:rPr lang="ru-RU" sz="900" b="1" dirty="0" smtClean="0"/>
            <a:t>            </a:t>
          </a:r>
          <a:r>
            <a:rPr lang="en-US" sz="900" b="1" dirty="0" smtClean="0"/>
            <a:t>   </a:t>
          </a:r>
          <a:r>
            <a:rPr lang="ru-RU" sz="900" b="1" dirty="0" smtClean="0"/>
            <a:t>  1 069</a:t>
          </a:r>
          <a:r>
            <a:rPr lang="en-US" sz="900" b="1" dirty="0" smtClean="0"/>
            <a:t> 27</a:t>
          </a:r>
          <a:r>
            <a:rPr lang="ru-RU" sz="900" b="1" dirty="0" smtClean="0"/>
            <a:t>2,7                                     1 221</a:t>
          </a:r>
          <a:r>
            <a:rPr lang="en-US" sz="900" b="1" dirty="0" smtClean="0"/>
            <a:t> </a:t>
          </a:r>
          <a:r>
            <a:rPr lang="ru-RU" sz="900" b="1" dirty="0" smtClean="0"/>
            <a:t>847,0                       1 </a:t>
          </a:r>
          <a:r>
            <a:rPr lang="en-US" sz="900" b="1" dirty="0" smtClean="0"/>
            <a:t>2</a:t>
          </a:r>
          <a:r>
            <a:rPr lang="ru-RU" sz="900" b="1" dirty="0" smtClean="0"/>
            <a:t>21</a:t>
          </a:r>
          <a:r>
            <a:rPr lang="en-US" sz="900" b="1" dirty="0" smtClean="0"/>
            <a:t> </a:t>
          </a:r>
          <a:r>
            <a:rPr lang="ru-RU" sz="900" b="1" dirty="0" smtClean="0"/>
            <a:t>847,0</a:t>
          </a:r>
          <a:endParaRPr lang="ru-RU" sz="900" b="1" dirty="0"/>
        </a:p>
      </cdr:txBody>
    </cdr:sp>
  </cdr:relSizeAnchor>
  <cdr:relSizeAnchor xmlns:cdr="http://schemas.openxmlformats.org/drawingml/2006/chartDrawing">
    <cdr:from>
      <cdr:x>0.20397</cdr:x>
      <cdr:y>0.62638</cdr:y>
    </cdr:from>
    <cdr:to>
      <cdr:x>0.24305</cdr:x>
      <cdr:y>0.91453</cdr:y>
    </cdr:to>
    <cdr:sp macro="" textlink="">
      <cdr:nvSpPr>
        <cdr:cNvPr id="11" name="TextBox 4"/>
        <cdr:cNvSpPr txBox="1"/>
      </cdr:nvSpPr>
      <cdr:spPr>
        <a:xfrm xmlns:a="http://schemas.openxmlformats.org/drawingml/2006/main">
          <a:off x="1807138" y="2439778"/>
          <a:ext cx="346249" cy="112235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50" dirty="0"/>
            <a:t> </a:t>
          </a:r>
          <a:r>
            <a: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47</a:t>
          </a:r>
          <a:r>
            <a: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581,0  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0.51781</cdr:x>
      <cdr:y>0.36974</cdr:y>
    </cdr:from>
    <cdr:to>
      <cdr:x>0.56992</cdr:x>
      <cdr:y>0.66032</cdr:y>
    </cdr:to>
    <cdr:sp macro="" textlink="">
      <cdr:nvSpPr>
        <cdr:cNvPr id="15" name="TextBox 4"/>
        <cdr:cNvSpPr txBox="1"/>
      </cdr:nvSpPr>
      <cdr:spPr>
        <a:xfrm xmlns:a="http://schemas.openxmlformats.org/drawingml/2006/main">
          <a:off x="4587704" y="1440154"/>
          <a:ext cx="461665" cy="11318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900" dirty="0"/>
        </a:p>
        <a:p xmlns:a="http://schemas.openxmlformats.org/drawingml/2006/main">
          <a:endParaRPr lang="ru-RU" sz="900" dirty="0">
            <a:solidFill>
              <a:schemeClr val="accent3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0.6542</cdr:x>
      <cdr:y>0.56311</cdr:y>
    </cdr:from>
    <cdr:to>
      <cdr:x>0.69241</cdr:x>
      <cdr:y>0.91967</cdr:y>
    </cdr:to>
    <cdr:sp macro="" textlink="">
      <cdr:nvSpPr>
        <cdr:cNvPr id="18" name="TextBox 4"/>
        <cdr:cNvSpPr txBox="1"/>
      </cdr:nvSpPr>
      <cdr:spPr>
        <a:xfrm xmlns:a="http://schemas.openxmlformats.org/drawingml/2006/main">
          <a:off x="5796095" y="2193339"/>
          <a:ext cx="338554" cy="13888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/>
            <a:t> </a:t>
          </a:r>
          <a:r>
            <a: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717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cdr:txBody>
    </cdr:sp>
  </cdr:relSizeAnchor>
  <cdr:relSizeAnchor xmlns:cdr="http://schemas.openxmlformats.org/drawingml/2006/chartDrawing">
    <cdr:from>
      <cdr:x>0.79174</cdr:x>
      <cdr:y>0.6174</cdr:y>
    </cdr:from>
    <cdr:to>
      <cdr:x>0.82995</cdr:x>
      <cdr:y>0.91453</cdr:y>
    </cdr:to>
    <cdr:sp macro="" textlink="">
      <cdr:nvSpPr>
        <cdr:cNvPr id="21" name="TextBox 4"/>
        <cdr:cNvSpPr txBox="1"/>
      </cdr:nvSpPr>
      <cdr:spPr>
        <a:xfrm xmlns:a="http://schemas.openxmlformats.org/drawingml/2006/main">
          <a:off x="7014675" y="2404801"/>
          <a:ext cx="338554" cy="11573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/>
            <a:t> 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898 506</a:t>
          </a:r>
          <a:r>
            <a:rPr lang="en-US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0.17468</cdr:x>
      <cdr:y>0.01424</cdr:y>
    </cdr:from>
    <cdr:to>
      <cdr:x>0.92148</cdr:x>
      <cdr:y>0.10366</cdr:y>
    </cdr:to>
    <cdr:sp macro="" textlink="">
      <cdr:nvSpPr>
        <cdr:cNvPr id="22" name="Стрелка вправо 21"/>
        <cdr:cNvSpPr/>
      </cdr:nvSpPr>
      <cdr:spPr>
        <a:xfrm xmlns:a="http://schemas.openxmlformats.org/drawingml/2006/main">
          <a:off x="1547664" y="55446"/>
          <a:ext cx="6616457" cy="348303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tIns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 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01.01.2024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01.01.2025               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01.01.2026</a:t>
          </a:r>
          <a:r>
            <a:rPr lang="ru-RU" sz="10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          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01.01.2027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            на 01.01.2028  </a:t>
          </a:r>
          <a:endParaRPr lang="ru-RU" sz="900" dirty="0">
            <a:latin typeface="Times New Roman CYR" panose="02020603050405020304" pitchFamily="18" charset="0"/>
            <a:cs typeface="Times New Roman CYR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0.61357</cdr:x>
      <cdr:y>0.63723</cdr:y>
    </cdr:from>
    <cdr:to>
      <cdr:x>0.65178</cdr:x>
      <cdr:y>0.91453</cdr:y>
    </cdr:to>
    <cdr:sp macro="" textlink="">
      <cdr:nvSpPr>
        <cdr:cNvPr id="13" name="TextBox 4"/>
        <cdr:cNvSpPr txBox="1"/>
      </cdr:nvSpPr>
      <cdr:spPr>
        <a:xfrm xmlns:a="http://schemas.openxmlformats.org/drawingml/2006/main">
          <a:off x="5436120" y="2482040"/>
          <a:ext cx="338554" cy="10800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/>
            <a:t> </a:t>
          </a:r>
          <a:r>
            <a: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04</a:t>
          </a:r>
          <a:r>
            <a: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454</a:t>
          </a:r>
          <a:r>
            <a: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0.75173</cdr:x>
      <cdr:y>0.63504</cdr:y>
    </cdr:from>
    <cdr:to>
      <cdr:x>0.78994</cdr:x>
      <cdr:y>0.91234</cdr:y>
    </cdr:to>
    <cdr:sp macro="" textlink="">
      <cdr:nvSpPr>
        <cdr:cNvPr id="14" name="TextBox 4"/>
        <cdr:cNvSpPr txBox="1"/>
      </cdr:nvSpPr>
      <cdr:spPr>
        <a:xfrm xmlns:a="http://schemas.openxmlformats.org/drawingml/2006/main">
          <a:off x="6660193" y="2473509"/>
          <a:ext cx="338554" cy="10800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0" dirty="0" smtClean="0">
              <a:solidFill>
                <a:schemeClr val="tx1"/>
              </a:solidFill>
              <a:latin typeface="Times New Roman CYR" panose="02020603050405020304" pitchFamily="18" charset="0"/>
              <a:cs typeface="Times New Roman CYR" panose="02020603050405020304" pitchFamily="18" charset="0"/>
            </a:rPr>
            <a:t>323 340</a:t>
          </a:r>
          <a:r>
            <a:rPr lang="en-US" sz="1000" b="0" dirty="0" smtClean="0">
              <a:solidFill>
                <a:schemeClr val="tx1"/>
              </a:solidFill>
              <a:latin typeface="Times New Roman CYR" panose="02020603050405020304" pitchFamily="18" charset="0"/>
              <a:cs typeface="Times New Roman CYR" panose="02020603050405020304" pitchFamily="18" charset="0"/>
            </a:rPr>
            <a:t>,</a:t>
          </a:r>
          <a:r>
            <a:rPr lang="ru-RU" sz="1000" b="0" dirty="0" smtClean="0">
              <a:solidFill>
                <a:schemeClr val="tx1"/>
              </a:solidFill>
              <a:latin typeface="Times New Roman CYR" panose="02020603050405020304" pitchFamily="18" charset="0"/>
              <a:cs typeface="Times New Roman CYR" panose="02020603050405020304" pitchFamily="18" charset="0"/>
            </a:rPr>
            <a:t>5</a:t>
          </a:r>
          <a:endParaRPr lang="ru-RU" sz="1000" b="0" dirty="0">
            <a:solidFill>
              <a:schemeClr val="tx1"/>
            </a:solidFill>
            <a:latin typeface="Times New Roman CYR" panose="02020603050405020304" pitchFamily="18" charset="0"/>
            <a:cs typeface="Times New Roman CYR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0.51604</cdr:x>
      <cdr:y>0.71684</cdr:y>
    </cdr:from>
    <cdr:to>
      <cdr:x>0.55667</cdr:x>
      <cdr:y>0.91344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72000" y="2792141"/>
          <a:ext cx="360040" cy="76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383</a:t>
          </a:r>
          <a:r>
            <a: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705,</a:t>
          </a:r>
          <a:r>
            <a: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6"/>
            <a:ext cx="2946351" cy="496095"/>
          </a:xfrm>
          <a:prstGeom prst="rect">
            <a:avLst/>
          </a:prstGeom>
        </p:spPr>
        <p:txBody>
          <a:bodyPr vert="horz" lIns="91256" tIns="45628" rIns="91256" bIns="4562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34" y="6"/>
            <a:ext cx="2946351" cy="496095"/>
          </a:xfrm>
          <a:prstGeom prst="rect">
            <a:avLst/>
          </a:prstGeom>
        </p:spPr>
        <p:txBody>
          <a:bodyPr vert="horz" lIns="91256" tIns="45628" rIns="91256" bIns="45628" rtlCol="0"/>
          <a:lstStyle>
            <a:lvl1pPr algn="r">
              <a:defRPr sz="1200"/>
            </a:lvl1pPr>
          </a:lstStyle>
          <a:p>
            <a:fld id="{1A79E0F3-5088-4F7F-B76B-40386CF9BD14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6" tIns="45628" rIns="91256" bIns="4562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39" y="4715279"/>
            <a:ext cx="5437821" cy="4466432"/>
          </a:xfrm>
          <a:prstGeom prst="rect">
            <a:avLst/>
          </a:prstGeom>
        </p:spPr>
        <p:txBody>
          <a:bodyPr vert="horz" lIns="91256" tIns="45628" rIns="91256" bIns="4562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28965"/>
            <a:ext cx="2946351" cy="496094"/>
          </a:xfrm>
          <a:prstGeom prst="rect">
            <a:avLst/>
          </a:prstGeom>
        </p:spPr>
        <p:txBody>
          <a:bodyPr vert="horz" lIns="91256" tIns="45628" rIns="91256" bIns="4562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34" y="9428965"/>
            <a:ext cx="2946351" cy="496094"/>
          </a:xfrm>
          <a:prstGeom prst="rect">
            <a:avLst/>
          </a:prstGeom>
        </p:spPr>
        <p:txBody>
          <a:bodyPr vert="horz" lIns="91256" tIns="45628" rIns="91256" bIns="45628" rtlCol="0" anchor="b"/>
          <a:lstStyle>
            <a:lvl1pPr algn="r">
              <a:defRPr sz="1200"/>
            </a:lvl1pPr>
          </a:lstStyle>
          <a:p>
            <a:fld id="{568FA17F-3F6F-4B35-85B9-24E9516F1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9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987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4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9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78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3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86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224" indent="-28547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1885" indent="-22837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98638" indent="-22837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5395" indent="-22837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2144" indent="-228379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68900" indent="-228379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5657" indent="-228379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2408" indent="-228379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E7FEF70-1434-473A-830D-D1C93070A528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53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33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87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33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6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6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7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A905C1-1862-44CD-A4F1-8EC07E501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33216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14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259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0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5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00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1535114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94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2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36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61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4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60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85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8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0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0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5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7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0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3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422" r:id="rId2"/>
    <p:sldLayoutId id="2147484423" r:id="rId3"/>
    <p:sldLayoutId id="2147484424" r:id="rId4"/>
    <p:sldLayoutId id="2147484425" r:id="rId5"/>
    <p:sldLayoutId id="2147484426" r:id="rId6"/>
    <p:sldLayoutId id="2147484427" r:id="rId7"/>
    <p:sldLayoutId id="2147484428" r:id="rId8"/>
    <p:sldLayoutId id="2147484429" r:id="rId9"/>
    <p:sldLayoutId id="2147484430" r:id="rId10"/>
    <p:sldLayoutId id="2147484431" r:id="rId11"/>
    <p:sldLayoutId id="2147484432" r:id="rId12"/>
    <p:sldLayoutId id="214748443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56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5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"/>
            <a:ext cx="9144000" cy="6849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18864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Финансовое управление А</a:t>
            </a:r>
            <a:r>
              <a:rPr lang="ru-RU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дминистрации </a:t>
            </a:r>
            <a:r>
              <a:rPr lang="ru-RU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муниципального образования «Город Майкоп</a:t>
            </a:r>
            <a:r>
              <a:rPr lang="ru-RU" sz="1600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6004" y="3019763"/>
            <a:ext cx="9144000" cy="3077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endParaRPr lang="ru-RU" altLang="ru-RU" sz="1400" b="1" spc="50" dirty="0">
              <a:ln w="12700" cmpd="sng">
                <a:noFill/>
                <a:prstDash val="solid"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effectLst>
                <a:glow rad="101600">
                  <a:srgbClr val="0070C0">
                    <a:alpha val="6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627322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i="1" spc="5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6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101600">
                    <a:srgbClr val="0070C0">
                      <a:alpha val="6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 Майкоп</a:t>
            </a:r>
          </a:p>
          <a:p>
            <a:pPr lvl="0" algn="ctr"/>
            <a:r>
              <a:rPr lang="en-US" sz="1400" b="1" i="1" spc="50" dirty="0" smtClean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6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101600">
                    <a:srgbClr val="0070C0">
                      <a:alpha val="6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400" b="1" i="1" spc="50" dirty="0" smtClean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6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101600">
                    <a:srgbClr val="0070C0">
                      <a:alpha val="6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b="1" i="1" spc="50" dirty="0">
              <a:ln w="12700" cmpd="sng">
                <a:noFill/>
                <a:prstDash val="solid"/>
              </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101600">
                  <a:srgbClr val="0070C0">
                    <a:alpha val="6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107" y="1772816"/>
            <a:ext cx="9144000" cy="16312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alt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ГРАЖДАН</a:t>
            </a:r>
          </a:p>
          <a:p>
            <a:pPr lvl="0" algn="ctr"/>
            <a:endParaRPr lang="en-US" altLang="ru-RU" sz="1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altLang="ru-RU" sz="1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Решения Совета народных депутатов муниципального образования «Город Майкоп» </a:t>
            </a:r>
            <a:b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  бюджете муниципального образования «Город Майкоп»</a:t>
            </a:r>
          </a:p>
          <a:p>
            <a:pPr lvl="0" algn="ctr"/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ru-RU" sz="1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и на плановый период </a:t>
            </a:r>
            <a:r>
              <a:rPr lang="ru-RU" altLang="ru-RU" sz="1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2027 </a:t>
            </a: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годов»</a:t>
            </a:r>
          </a:p>
        </p:txBody>
      </p:sp>
    </p:spTree>
    <p:extLst>
      <p:ext uri="{BB962C8B-B14F-4D97-AF65-F5344CB8AC3E}">
        <p14:creationId xmlns:p14="http://schemas.microsoft.com/office/powerpoint/2010/main" val="12909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104" y="188640"/>
            <a:ext cx="8208912" cy="103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5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Calibri"/>
              </a:rPr>
              <a:t> </a:t>
            </a:r>
            <a:endParaRPr lang="ru-RU" sz="11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факторы, определяющие характер и направления долговой политики муниципального образования «Город Майкоп» на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6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7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1412776"/>
            <a:ext cx="7488832" cy="3776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поддержание сбалансированности бюджета муниципального образования "Город Майкоп";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ежегодная индексация заработной платы работников бюджетной сферы и мер социальной поддержки отдельным категориям граждан;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финансовое обеспечение расходных обязательств муниципального образования "Город Майкоп", принимаемых с учетом реализации Указа Президента Российской Федерации от 7 мая 2024 года N 309 "О национальных целях развития Российской Федерации на период до 2030 года и на перспективу до 2036 года";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поддержание структуры муниципального долга и расходов на его обслуживание на оптимальном уровне;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проводимая Центральным банком Российской Федерации денежно-кредитная политика, принимаемые решения по уровню ключевой ставки;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поддержание и обеспечения социально-экономической стабильности и уровня доходов субъектов экономической деятельности на фоне кризисных явлений в национальной экономике и геополитической напряженности.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358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/>
          </p:nvPr>
        </p:nvGraphicFramePr>
        <p:xfrm>
          <a:off x="1524000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21380" y="997433"/>
            <a:ext cx="3301240" cy="140038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Доходы </a:t>
            </a:r>
            <a:r>
              <a:rPr lang="ru-RU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бюджета</a:t>
            </a:r>
            <a:endParaRPr lang="ru-RU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2025 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год </a:t>
            </a:r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6</a:t>
            </a:r>
            <a:r>
              <a:rPr lang="ru-RU" sz="2000" dirty="0" smtClean="0">
                <a:latin typeface="Times New Roman"/>
                <a:cs typeface="Times New Roman"/>
              </a:rPr>
              <a:t> 294 859,5</a:t>
            </a:r>
            <a:endParaRPr lang="ru-RU" sz="2000" dirty="0">
              <a:latin typeface="Times New Roman"/>
              <a:cs typeface="Times New Roman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2026 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год – </a:t>
            </a:r>
            <a:r>
              <a:rPr lang="ru-RU" sz="2000" dirty="0" smtClean="0">
                <a:latin typeface="Times New Roman"/>
                <a:cs typeface="Times New Roman"/>
              </a:rPr>
              <a:t>6 048 738,5</a:t>
            </a:r>
            <a:endParaRPr lang="ru-RU" sz="2000" dirty="0">
              <a:latin typeface="Times New Roman"/>
              <a:cs typeface="Times New Roman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2027 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год – </a:t>
            </a:r>
            <a:r>
              <a:rPr lang="ru-RU" sz="2000" dirty="0" smtClean="0">
                <a:latin typeface="Times New Roman"/>
                <a:cs typeface="Times New Roman"/>
              </a:rPr>
              <a:t>7 242 463,8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8959" y="329330"/>
            <a:ext cx="5826082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bg1"/>
                </a:solidFill>
                <a:ea typeface="+mj-ea"/>
                <a:cs typeface="Times New Roman" pitchFamily="18" charset="0"/>
              </a:rPr>
              <a:t>Из чего складываются доходы бюджета?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8570" y="843544"/>
            <a:ext cx="901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тыс</a:t>
            </a:r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руб</a:t>
            </a: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6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1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основных параметров бюджета муниципального образования «Город Майкоп»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1494" y="140788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1567" y="3282212"/>
            <a:ext cx="280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Налоговые доходы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3763" y="4889550"/>
            <a:ext cx="316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Неналоговые доходы</a:t>
            </a:r>
          </a:p>
        </p:txBody>
      </p:sp>
      <p:grpSp>
        <p:nvGrpSpPr>
          <p:cNvPr id="126" name="Группа 125"/>
          <p:cNvGrpSpPr/>
          <p:nvPr/>
        </p:nvGrpSpPr>
        <p:grpSpPr>
          <a:xfrm>
            <a:off x="1471277" y="2055502"/>
            <a:ext cx="6667380" cy="750808"/>
            <a:chOff x="1536888" y="1618114"/>
            <a:chExt cx="6667380" cy="750808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20" name="Группа 19"/>
            <p:cNvGrpSpPr/>
            <p:nvPr/>
          </p:nvGrpSpPr>
          <p:grpSpPr>
            <a:xfrm>
              <a:off x="1577827" y="1886844"/>
              <a:ext cx="6626441" cy="482078"/>
              <a:chOff x="1331640" y="2132858"/>
              <a:chExt cx="6480720" cy="502855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331640" y="2132858"/>
                <a:ext cx="792088" cy="50285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</a:rPr>
                  <a:t>2023 </a:t>
                </a:r>
                <a:r>
                  <a:rPr lang="ru-RU" sz="1000" b="1" dirty="0">
                    <a:solidFill>
                      <a:schemeClr val="bg1"/>
                    </a:solidFill>
                  </a:rPr>
                  <a:t>г. (факт</a:t>
                </a:r>
                <a:r>
                  <a:rPr lang="ru-RU" sz="1000" b="1" dirty="0" smtClean="0">
                    <a:solidFill>
                      <a:schemeClr val="bg1"/>
                    </a:solidFill>
                  </a:rPr>
                  <a:t>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7 315 019,4</a:t>
                </a:r>
              </a:p>
              <a:p>
                <a:pPr algn="ctr"/>
                <a:endParaRPr lang="ru-RU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2606568" y="2132858"/>
                <a:ext cx="885311" cy="50285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2024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(план)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7 316 776,7</a:t>
                </a:r>
                <a:endParaRPr lang="ru-RU" sz="1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4139952" y="2132858"/>
                <a:ext cx="792088" cy="50285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2025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прогноз</a:t>
                </a:r>
                <a:r>
                  <a:rPr lang="ru-RU" sz="9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6 294 859,5</a:t>
                </a:r>
                <a:endParaRPr lang="ru-RU" sz="1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521354" y="2132858"/>
                <a:ext cx="959644" cy="50285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2026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(прогноз)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6 048 738,5</a:t>
                </a:r>
                <a:endParaRPr lang="ru-RU" sz="1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6946353" y="2132858"/>
                <a:ext cx="866007" cy="50285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2027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 (прогноз)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7 242 463,8</a:t>
                </a:r>
                <a:endParaRPr lang="ru-RU" sz="1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536888" y="1618114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37083" y="1629594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400118" y="1626473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904603" y="1630715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30965" y="1633839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184453">
              <a:off x="2392982" y="1911227"/>
              <a:ext cx="474810" cy="246221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0,3%</a:t>
              </a:r>
              <a:endPara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42248" y="1961040"/>
              <a:ext cx="545342" cy="310492"/>
              <a:chOff x="3942248" y="1961040"/>
              <a:chExt cx="545342" cy="310492"/>
            </a:xfrm>
          </p:grpSpPr>
          <p:cxnSp>
            <p:nvCxnSpPr>
              <p:cNvPr id="62" name="Прямая со стрелкой 61"/>
              <p:cNvCxnSpPr/>
              <p:nvPr/>
            </p:nvCxnSpPr>
            <p:spPr>
              <a:xfrm>
                <a:off x="4017765" y="2118891"/>
                <a:ext cx="259806" cy="1526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 rot="1833972">
                <a:off x="3942248" y="1961040"/>
                <a:ext cx="545342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13,9%</a:t>
                </a:r>
                <a:endParaRPr lang="ru-RU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 rot="2110620">
              <a:off x="5369198" y="1932772"/>
              <a:ext cx="474810" cy="246221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3,9%</a:t>
              </a:r>
              <a:endPara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170283">
              <a:off x="6791389" y="1925735"/>
              <a:ext cx="545342" cy="246221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19,7%</a:t>
              </a:r>
              <a:endPara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1491189" y="3573017"/>
            <a:ext cx="6721898" cy="863009"/>
            <a:chOff x="1519186" y="2865480"/>
            <a:chExt cx="6721898" cy="863009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24" name="Группа 23"/>
            <p:cNvGrpSpPr/>
            <p:nvPr/>
          </p:nvGrpSpPr>
          <p:grpSpPr>
            <a:xfrm>
              <a:off x="1519186" y="3122496"/>
              <a:ext cx="6721898" cy="605993"/>
              <a:chOff x="1238283" y="2132855"/>
              <a:chExt cx="6574077" cy="63211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1238283" y="2132855"/>
                <a:ext cx="885443" cy="63211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</a:rPr>
                  <a:t>2023 </a:t>
                </a:r>
                <a:r>
                  <a:rPr lang="ru-RU" sz="1000" b="1" dirty="0">
                    <a:solidFill>
                      <a:schemeClr val="bg1"/>
                    </a:solidFill>
                  </a:rPr>
                  <a:t>г. (факт)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</a:rPr>
                  <a:t>1 939 083,2</a:t>
                </a:r>
                <a:endParaRPr lang="ru-RU" sz="1000" b="1" dirty="0">
                  <a:solidFill>
                    <a:schemeClr val="bg1"/>
                  </a:solidFill>
                </a:endParaRPr>
              </a:p>
              <a:p>
                <a:pPr algn="ctr"/>
                <a:endParaRPr lang="ru-RU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2606436" y="2132858"/>
                <a:ext cx="885444" cy="632107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2024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(план)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2 658 833,5</a:t>
                </a:r>
                <a:endParaRPr lang="ru-RU" sz="10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4139952" y="2132858"/>
                <a:ext cx="792088" cy="632107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2025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прогноз</a:t>
                </a:r>
                <a:r>
                  <a:rPr lang="ru-RU" sz="9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2 684 439,0</a:t>
                </a:r>
                <a:endParaRPr lang="ru-RU" sz="10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5520799" y="2132858"/>
                <a:ext cx="887405" cy="632107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2026 г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(прогноз)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2 840 865,0</a:t>
                </a:r>
                <a:endParaRPr lang="ru-RU" sz="10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6928262" y="2132858"/>
                <a:ext cx="884098" cy="632107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2027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 (прогноз)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3 058 044,0</a:t>
                </a:r>
                <a:endParaRPr lang="ru-RU" sz="10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992032" y="2865480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35831" y="2876669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45280" y="2866193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76630" y="2869641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2377431" y="3084133"/>
              <a:ext cx="522038" cy="429419"/>
              <a:chOff x="2377431" y="3084133"/>
              <a:chExt cx="522038" cy="429419"/>
            </a:xfrm>
          </p:grpSpPr>
          <p:cxnSp>
            <p:nvCxnSpPr>
              <p:cNvPr id="68" name="Прямая со стрелкой 67"/>
              <p:cNvCxnSpPr/>
              <p:nvPr/>
            </p:nvCxnSpPr>
            <p:spPr>
              <a:xfrm flipV="1">
                <a:off x="2495983" y="3295080"/>
                <a:ext cx="403486" cy="2184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 rot="20278696">
                <a:off x="2377431" y="3084133"/>
                <a:ext cx="516488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37,1%</a:t>
                </a:r>
                <a:endParaRPr lang="ru-RU" sz="10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Группа 77"/>
            <p:cNvGrpSpPr/>
            <p:nvPr/>
          </p:nvGrpSpPr>
          <p:grpSpPr>
            <a:xfrm>
              <a:off x="3904090" y="3098361"/>
              <a:ext cx="494042" cy="415192"/>
              <a:chOff x="3904090" y="3098361"/>
              <a:chExt cx="494042" cy="415192"/>
            </a:xfrm>
          </p:grpSpPr>
          <p:cxnSp>
            <p:nvCxnSpPr>
              <p:cNvPr id="69" name="Прямая со стрелкой 68"/>
              <p:cNvCxnSpPr/>
              <p:nvPr/>
            </p:nvCxnSpPr>
            <p:spPr>
              <a:xfrm flipV="1">
                <a:off x="3904090" y="3295080"/>
                <a:ext cx="450802" cy="2184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 rot="20211752">
                <a:off x="3945764" y="3098361"/>
                <a:ext cx="452368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1,0%</a:t>
                </a:r>
                <a:endParaRPr lang="ru-RU" sz="10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" name="Группа 78"/>
            <p:cNvGrpSpPr/>
            <p:nvPr/>
          </p:nvGrpSpPr>
          <p:grpSpPr>
            <a:xfrm>
              <a:off x="5361131" y="3052322"/>
              <a:ext cx="452368" cy="461230"/>
              <a:chOff x="5361131" y="3052322"/>
              <a:chExt cx="452368" cy="461230"/>
            </a:xfrm>
          </p:grpSpPr>
          <p:cxnSp>
            <p:nvCxnSpPr>
              <p:cNvPr id="70" name="Прямая со стрелкой 69"/>
              <p:cNvCxnSpPr/>
              <p:nvPr/>
            </p:nvCxnSpPr>
            <p:spPr>
              <a:xfrm flipV="1">
                <a:off x="5382699" y="3295079"/>
                <a:ext cx="404155" cy="2184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 rot="20278696">
                <a:off x="5361131" y="3052322"/>
                <a:ext cx="452368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5,8%</a:t>
                </a:r>
                <a:endParaRPr lang="ru-RU" sz="10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0" name="Группа 79"/>
            <p:cNvGrpSpPr/>
            <p:nvPr/>
          </p:nvGrpSpPr>
          <p:grpSpPr>
            <a:xfrm>
              <a:off x="6888888" y="3023421"/>
              <a:ext cx="452368" cy="490131"/>
              <a:chOff x="6888888" y="3023421"/>
              <a:chExt cx="452368" cy="490131"/>
            </a:xfrm>
          </p:grpSpPr>
          <p:cxnSp>
            <p:nvCxnSpPr>
              <p:cNvPr id="71" name="Прямая со стрелкой 70"/>
              <p:cNvCxnSpPr/>
              <p:nvPr/>
            </p:nvCxnSpPr>
            <p:spPr>
              <a:xfrm flipV="1">
                <a:off x="6923059" y="3295079"/>
                <a:ext cx="318980" cy="2184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 rot="20278696">
                <a:off x="6888888" y="3023421"/>
                <a:ext cx="452368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7,6%</a:t>
                </a:r>
                <a:endParaRPr lang="ru-RU" sz="10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2" name="Группа 131"/>
          <p:cNvGrpSpPr/>
          <p:nvPr/>
        </p:nvGrpSpPr>
        <p:grpSpPr>
          <a:xfrm>
            <a:off x="1475402" y="5518792"/>
            <a:ext cx="6626441" cy="742364"/>
            <a:chOff x="1614641" y="4374069"/>
            <a:chExt cx="6626441" cy="742364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6" name="TextBox 55"/>
            <p:cNvSpPr txBox="1"/>
            <p:nvPr/>
          </p:nvSpPr>
          <p:spPr>
            <a:xfrm>
              <a:off x="7432560" y="4374069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1614641" y="4586997"/>
              <a:ext cx="6626441" cy="529436"/>
              <a:chOff x="1614641" y="4586997"/>
              <a:chExt cx="6626441" cy="529436"/>
            </a:xfrm>
          </p:grpSpPr>
          <p:grpSp>
            <p:nvGrpSpPr>
              <p:cNvPr id="30" name="Группа 29"/>
              <p:cNvGrpSpPr/>
              <p:nvPr/>
            </p:nvGrpSpPr>
            <p:grpSpPr>
              <a:xfrm>
                <a:off x="1614641" y="4625430"/>
                <a:ext cx="6626441" cy="491003"/>
                <a:chOff x="1331640" y="2132856"/>
                <a:chExt cx="6480720" cy="512164"/>
              </a:xfrm>
            </p:grpSpPr>
            <p:sp>
              <p:nvSpPr>
                <p:cNvPr id="31" name="Прямоугольник 30"/>
                <p:cNvSpPr/>
                <p:nvPr/>
              </p:nvSpPr>
              <p:spPr>
                <a:xfrm>
                  <a:off x="1331640" y="2132856"/>
                  <a:ext cx="792088" cy="512164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</a:rPr>
                    <a:t>2023 </a:t>
                  </a:r>
                  <a:r>
                    <a:rPr lang="ru-RU" sz="1000" b="1" dirty="0">
                      <a:solidFill>
                        <a:schemeClr val="bg1"/>
                      </a:solidFill>
                    </a:rPr>
                    <a:t>г. (факт)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</a:rPr>
                    <a:t>280 359,6</a:t>
                  </a:r>
                  <a:endParaRPr lang="ru-RU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2699792" y="2132858"/>
                  <a:ext cx="792088" cy="51216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2024 </a:t>
                  </a:r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г.</a:t>
                  </a:r>
                </a:p>
                <a:p>
                  <a:pPr algn="ctr"/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(план)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287 717,8</a:t>
                  </a:r>
                  <a:endPara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4139952" y="2132858"/>
                  <a:ext cx="792088" cy="51216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2025г</a:t>
                  </a:r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.</a:t>
                  </a:r>
                </a:p>
                <a:p>
                  <a:pPr algn="ctr"/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(прогноз)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223 484,5</a:t>
                  </a:r>
                  <a:endPara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5616116" y="2132857"/>
                  <a:ext cx="792089" cy="51216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2026 </a:t>
                  </a:r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г.</a:t>
                  </a:r>
                </a:p>
                <a:p>
                  <a:pPr algn="ctr"/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(прогноз)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210 621,9</a:t>
                  </a:r>
                  <a:endPara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6966918" y="2132857"/>
                  <a:ext cx="845442" cy="51216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2027 </a:t>
                  </a:r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г. (прогноз)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210 766,7</a:t>
                  </a:r>
                  <a:endPara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4" name="Группа 103"/>
              <p:cNvGrpSpPr/>
              <p:nvPr/>
            </p:nvGrpSpPr>
            <p:grpSpPr>
              <a:xfrm>
                <a:off x="2437544" y="4612544"/>
                <a:ext cx="540404" cy="359871"/>
                <a:chOff x="2437544" y="4612544"/>
                <a:chExt cx="540404" cy="359871"/>
              </a:xfrm>
            </p:grpSpPr>
            <p:cxnSp>
              <p:nvCxnSpPr>
                <p:cNvPr id="82" name="Прямая со стрелкой 81"/>
                <p:cNvCxnSpPr/>
                <p:nvPr/>
              </p:nvCxnSpPr>
              <p:spPr>
                <a:xfrm flipV="1">
                  <a:off x="2493582" y="4769092"/>
                  <a:ext cx="484366" cy="20332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</p:cxnSp>
            <p:sp>
              <p:nvSpPr>
                <p:cNvPr id="108" name="TextBox 107"/>
                <p:cNvSpPr txBox="1"/>
                <p:nvPr/>
              </p:nvSpPr>
              <p:spPr>
                <a:xfrm rot="20276142">
                  <a:off x="2437544" y="4612544"/>
                  <a:ext cx="452368" cy="24622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130000" dist="101600" dir="2700000" algn="tl" rotWithShape="0">
                    <a:srgbClr val="000000">
                      <a:alpha val="35000"/>
                    </a:srgbClr>
                  </a:outerShdw>
                  <a:softEdge rad="317500"/>
                </a:effectLst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ru-RU" sz="1000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2,6%</a:t>
                  </a:r>
                  <a:endParaRPr lang="ru-RU" sz="1000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5" name="Группа 104"/>
              <p:cNvGrpSpPr/>
              <p:nvPr/>
            </p:nvGrpSpPr>
            <p:grpSpPr>
              <a:xfrm>
                <a:off x="3925796" y="4586997"/>
                <a:ext cx="516488" cy="385418"/>
                <a:chOff x="3925796" y="4586997"/>
                <a:chExt cx="516488" cy="385418"/>
              </a:xfrm>
            </p:grpSpPr>
            <p:cxnSp>
              <p:nvCxnSpPr>
                <p:cNvPr id="83" name="Прямая со стрелкой 82"/>
                <p:cNvCxnSpPr/>
                <p:nvPr/>
              </p:nvCxnSpPr>
              <p:spPr>
                <a:xfrm>
                  <a:off x="3981556" y="4807011"/>
                  <a:ext cx="410616" cy="16540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</p:cxnSp>
            <p:sp>
              <p:nvSpPr>
                <p:cNvPr id="109" name="TextBox 108"/>
                <p:cNvSpPr txBox="1"/>
                <p:nvPr/>
              </p:nvSpPr>
              <p:spPr>
                <a:xfrm rot="954176">
                  <a:off x="3925796" y="4586997"/>
                  <a:ext cx="516488" cy="246221"/>
                </a:xfrm>
                <a:prstGeom prst="rect">
                  <a:avLst/>
                </a:prstGeom>
                <a:effectLst>
                  <a:outerShdw blurRad="130000" dist="101600" dir="2700000" algn="tl" rotWithShape="0">
                    <a:srgbClr val="000000">
                      <a:alpha val="35000"/>
                    </a:srgbClr>
                  </a:outerShdw>
                  <a:softEdge rad="635000"/>
                </a:effectLst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ru-RU" sz="1000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22,3%</a:t>
                  </a:r>
                  <a:endParaRPr lang="ru-RU" sz="1000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6" name="Группа 105"/>
              <p:cNvGrpSpPr/>
              <p:nvPr/>
            </p:nvGrpSpPr>
            <p:grpSpPr>
              <a:xfrm>
                <a:off x="5399893" y="4627941"/>
                <a:ext cx="484507" cy="344474"/>
                <a:chOff x="5399893" y="4627941"/>
                <a:chExt cx="484507" cy="344474"/>
              </a:xfrm>
            </p:grpSpPr>
            <p:cxnSp>
              <p:nvCxnSpPr>
                <p:cNvPr id="84" name="Прямая со стрелкой 83"/>
                <p:cNvCxnSpPr/>
                <p:nvPr/>
              </p:nvCxnSpPr>
              <p:spPr>
                <a:xfrm>
                  <a:off x="5478154" y="4849950"/>
                  <a:ext cx="404154" cy="12246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</p:cxnSp>
            <p:sp>
              <p:nvSpPr>
                <p:cNvPr id="110" name="TextBox 109"/>
                <p:cNvSpPr txBox="1"/>
                <p:nvPr/>
              </p:nvSpPr>
              <p:spPr>
                <a:xfrm rot="929922">
                  <a:off x="5399893" y="4627941"/>
                  <a:ext cx="484507" cy="246221"/>
                </a:xfrm>
                <a:prstGeom prst="rect">
                  <a:avLst/>
                </a:prstGeom>
                <a:effectLst>
                  <a:outerShdw blurRad="130000" dist="101600" dir="2700000" algn="tl" rotWithShape="0">
                    <a:srgbClr val="000000">
                      <a:alpha val="35000"/>
                    </a:srgbClr>
                  </a:outerShdw>
                  <a:softEdge rad="635000"/>
                </a:effectLst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ru-RU" sz="1000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5,8%</a:t>
                  </a:r>
                  <a:endParaRPr lang="ru-RU" sz="1000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7" name="Группа 106"/>
              <p:cNvGrpSpPr/>
              <p:nvPr/>
            </p:nvGrpSpPr>
            <p:grpSpPr>
              <a:xfrm>
                <a:off x="6831078" y="4612544"/>
                <a:ext cx="522203" cy="359872"/>
                <a:chOff x="6831078" y="4612544"/>
                <a:chExt cx="522203" cy="359872"/>
              </a:xfrm>
            </p:grpSpPr>
            <p:cxnSp>
              <p:nvCxnSpPr>
                <p:cNvPr id="85" name="Прямая со стрелкой 84"/>
                <p:cNvCxnSpPr/>
                <p:nvPr/>
              </p:nvCxnSpPr>
              <p:spPr>
                <a:xfrm flipV="1">
                  <a:off x="6937105" y="4769092"/>
                  <a:ext cx="416176" cy="20332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</p:cxnSp>
            <p:sp>
              <p:nvSpPr>
                <p:cNvPr id="111" name="TextBox 110"/>
                <p:cNvSpPr txBox="1"/>
                <p:nvPr/>
              </p:nvSpPr>
              <p:spPr>
                <a:xfrm rot="20605332">
                  <a:off x="6831078" y="4612544"/>
                  <a:ext cx="452368" cy="246221"/>
                </a:xfrm>
                <a:prstGeom prst="rect">
                  <a:avLst/>
                </a:prstGeom>
                <a:effectLst>
                  <a:outerShdw blurRad="130000" dist="101600" dir="2700000" algn="tl" rotWithShape="0">
                    <a:srgbClr val="000000">
                      <a:alpha val="35000"/>
                    </a:srgbClr>
                  </a:outerShdw>
                  <a:softEdge rad="635000"/>
                </a:effectLst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ru-RU" sz="1000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0,1%</a:t>
                  </a:r>
                  <a:endParaRPr lang="ru-RU" sz="1000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7761098" y="1281710"/>
            <a:ext cx="78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</a:t>
            </a:r>
            <a:r>
              <a:rPr lang="en-US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flipV="1">
            <a:off x="2411760" y="2564904"/>
            <a:ext cx="306031" cy="1436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V="1">
            <a:off x="6876256" y="2564904"/>
            <a:ext cx="306031" cy="1436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5392314" y="2564904"/>
            <a:ext cx="259806" cy="1526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5865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9071" y="212364"/>
            <a:ext cx="447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54039" y="719117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</a:t>
            </a:r>
            <a:r>
              <a:rPr lang="en-US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руб.</a:t>
            </a:r>
            <a:endParaRPr lang="ru-RU" sz="1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3041" y="2806796"/>
            <a:ext cx="458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«-» </a:t>
            </a:r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«+»)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58179"/>
              </p:ext>
            </p:extLst>
          </p:nvPr>
        </p:nvGraphicFramePr>
        <p:xfrm>
          <a:off x="764948" y="4725144"/>
          <a:ext cx="7523132" cy="19461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42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</a:t>
                      </a:r>
                      <a:r>
                        <a:rPr lang="ru-RU" sz="1600" baseline="0" dirty="0"/>
                        <a:t> показателя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2025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/>
                        <a:t>г.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2026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ru-RU" sz="1600" dirty="0" smtClean="0"/>
                        <a:t>г</a:t>
                      </a:r>
                      <a:r>
                        <a:rPr lang="ru-RU" sz="1600" dirty="0"/>
                        <a:t>.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2027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ru-RU" sz="1600" dirty="0" smtClean="0"/>
                        <a:t>г</a:t>
                      </a:r>
                      <a:r>
                        <a:rPr lang="ru-RU" sz="1600" dirty="0"/>
                        <a:t>.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8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Привлечение кредитов </a:t>
                      </a:r>
                      <a:r>
                        <a:rPr lang="ru-RU" sz="1100" dirty="0"/>
                        <a:t>кредитных организаций в валюте Российской Федерации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383 705,2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717 393,0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898 506,5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Погашение кредитов от кредитных</a:t>
                      </a:r>
                      <a:r>
                        <a:rPr lang="ru-RU" sz="1100" baseline="0" dirty="0" smtClean="0"/>
                        <a:t> организаций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383 705,2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717 393,0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34167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Погашение бюджетных</a:t>
                      </a:r>
                      <a:r>
                        <a:rPr lang="ru-RU" sz="1100" baseline="0" dirty="0" smtClean="0"/>
                        <a:t> кредитов </a:t>
                      </a:r>
                      <a:r>
                        <a:rPr lang="ru-RU" sz="1100" baseline="0" dirty="0"/>
                        <a:t>от других бюджетов бюджетной системы Российской Федерации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 </a:t>
                      </a:r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238 309,0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 </a:t>
                      </a:r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181 113,5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- 181 113,5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9867"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  <a:endParaRPr lang="ru-RU" sz="11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45</a:t>
                      </a:r>
                      <a:r>
                        <a:rPr kumimoji="0" lang="en-US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396,2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152 574,3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0,0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38721" y="4026592"/>
            <a:ext cx="687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ФИНАНСИРОВАНИЯ ДЕФИЦИТА БЮДЖЕТА МУНИЦИПАЛЬНОГО ОБРАЗОВАНИЯ «ГОРОД МАЙКОП» 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1158953" y="1785023"/>
            <a:ext cx="6987016" cy="810111"/>
            <a:chOff x="1329399" y="1108152"/>
            <a:chExt cx="6987016" cy="810111"/>
          </a:xfrm>
          <a:effectLst>
            <a:glow rad="228600">
              <a:schemeClr val="accent3">
                <a:lumMod val="40000"/>
                <a:lumOff val="60000"/>
                <a:alpha val="40000"/>
              </a:schemeClr>
            </a:glow>
          </a:effectLst>
        </p:grpSpPr>
        <p:grpSp>
          <p:nvGrpSpPr>
            <p:cNvPr id="5" name="Группа 4"/>
            <p:cNvGrpSpPr/>
            <p:nvPr/>
          </p:nvGrpSpPr>
          <p:grpSpPr>
            <a:xfrm>
              <a:off x="1329399" y="1360543"/>
              <a:ext cx="6987016" cy="557720"/>
              <a:chOff x="1120016" y="2123689"/>
              <a:chExt cx="6833365" cy="581757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120016" y="2131490"/>
                <a:ext cx="1002606" cy="57259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2023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</a:rPr>
                  <a:t>(</a:t>
                </a:r>
                <a:r>
                  <a:rPr lang="ru-RU" sz="1000" b="1" dirty="0">
                    <a:solidFill>
                      <a:schemeClr val="tx1"/>
                    </a:solidFill>
                  </a:rPr>
                  <a:t>факт</a:t>
                </a:r>
                <a:r>
                  <a:rPr lang="ru-RU" sz="1000" b="1" dirty="0" smtClean="0">
                    <a:solidFill>
                      <a:schemeClr val="tx1"/>
                    </a:solidFill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7 255 636,1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2671546" y="2132857"/>
                <a:ext cx="957697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2024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(план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7 505 607,4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ru-RU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4139952" y="2132858"/>
                <a:ext cx="792088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2025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6 440 255,7</a:t>
                </a:r>
                <a:endParaRPr lang="ru-RU" sz="1000" b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5467072" y="2123689"/>
                <a:ext cx="966663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2026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6 201 312,8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7020271" y="2132857"/>
                <a:ext cx="933110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2027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7 242 463,8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475945" y="1108152"/>
              <a:ext cx="184731" cy="261610"/>
            </a:xfrm>
            <a:prstGeom prst="rect">
              <a:avLst/>
            </a:prstGeom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  <a:softEdge rad="6350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2342717" y="1507006"/>
              <a:ext cx="474810" cy="309019"/>
              <a:chOff x="2342717" y="1507006"/>
              <a:chExt cx="474810" cy="309019"/>
            </a:xfrm>
          </p:grpSpPr>
          <p:cxnSp>
            <p:nvCxnSpPr>
              <p:cNvPr id="19" name="Прямая со стрелкой 18"/>
              <p:cNvCxnSpPr/>
              <p:nvPr/>
            </p:nvCxnSpPr>
            <p:spPr>
              <a:xfrm flipV="1">
                <a:off x="2468498" y="1678492"/>
                <a:ext cx="316975" cy="1375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 rot="20206069">
                <a:off x="2342717" y="1507006"/>
                <a:ext cx="474810" cy="246221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b="1" i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3,4%</a:t>
                </a:r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2" name="Прямая со стрелкой 31"/>
            <p:cNvCxnSpPr/>
            <p:nvPr/>
          </p:nvCxnSpPr>
          <p:spPr>
            <a:xfrm>
              <a:off x="3995752" y="1600001"/>
              <a:ext cx="2880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V="1">
              <a:off x="6986619" y="1642488"/>
              <a:ext cx="294894" cy="160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83" name="Группа 82"/>
          <p:cNvGrpSpPr/>
          <p:nvPr/>
        </p:nvGrpSpPr>
        <p:grpSpPr>
          <a:xfrm>
            <a:off x="1311148" y="3212746"/>
            <a:ext cx="6626441" cy="661230"/>
            <a:chOff x="1527618" y="2651099"/>
            <a:chExt cx="6626441" cy="661229"/>
          </a:xfrm>
          <a:effectLst>
            <a:glow rad="228600">
              <a:schemeClr val="accent3">
                <a:lumMod val="40000"/>
                <a:lumOff val="60000"/>
                <a:alpha val="40000"/>
              </a:schemeClr>
            </a:glow>
          </a:effectLst>
        </p:grpSpPr>
        <p:grpSp>
          <p:nvGrpSpPr>
            <p:cNvPr id="12" name="Группа 11"/>
            <p:cNvGrpSpPr/>
            <p:nvPr/>
          </p:nvGrpSpPr>
          <p:grpSpPr>
            <a:xfrm>
              <a:off x="1527618" y="2737483"/>
              <a:ext cx="6626441" cy="574845"/>
              <a:chOff x="1331640" y="2132856"/>
              <a:chExt cx="6480720" cy="599620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331640" y="2132856"/>
                <a:ext cx="792088" cy="59962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2023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(факт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39 383,3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699792" y="2132858"/>
                <a:ext cx="792088" cy="59961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2024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(план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188 830,7 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139952" y="2132858"/>
                <a:ext cx="792088" cy="59961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- 1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45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396,2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5616116" y="2132857"/>
                <a:ext cx="792089" cy="59961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2026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152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574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7020272" y="2132858"/>
                <a:ext cx="792088" cy="59961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0,0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2" name="Группа 61"/>
            <p:cNvGrpSpPr/>
            <p:nvPr/>
          </p:nvGrpSpPr>
          <p:grpSpPr>
            <a:xfrm>
              <a:off x="2507444" y="2651099"/>
              <a:ext cx="303302" cy="504285"/>
              <a:chOff x="2507444" y="2651099"/>
              <a:chExt cx="303302" cy="504285"/>
            </a:xfrm>
          </p:grpSpPr>
          <p:cxnSp>
            <p:nvCxnSpPr>
              <p:cNvPr id="53" name="Прямая со стрелкой 52"/>
              <p:cNvCxnSpPr/>
              <p:nvPr/>
            </p:nvCxnSpPr>
            <p:spPr>
              <a:xfrm>
                <a:off x="2507444" y="3005347"/>
                <a:ext cx="303302" cy="1500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 rot="20415934">
                <a:off x="2610621" y="2651099"/>
                <a:ext cx="184731" cy="246220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3" name="Группа 62"/>
            <p:cNvGrpSpPr/>
            <p:nvPr/>
          </p:nvGrpSpPr>
          <p:grpSpPr>
            <a:xfrm>
              <a:off x="3937108" y="2729827"/>
              <a:ext cx="294669" cy="425557"/>
              <a:chOff x="3937108" y="2729827"/>
              <a:chExt cx="294669" cy="425557"/>
            </a:xfrm>
          </p:grpSpPr>
          <p:cxnSp>
            <p:nvCxnSpPr>
              <p:cNvPr id="54" name="Прямая со стрелкой 53"/>
              <p:cNvCxnSpPr/>
              <p:nvPr/>
            </p:nvCxnSpPr>
            <p:spPr>
              <a:xfrm flipV="1">
                <a:off x="3937108" y="3026818"/>
                <a:ext cx="283182" cy="12856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 rot="1732762">
                <a:off x="4047046" y="2729827"/>
                <a:ext cx="184731" cy="246220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Группа 63"/>
            <p:cNvGrpSpPr/>
            <p:nvPr/>
          </p:nvGrpSpPr>
          <p:grpSpPr>
            <a:xfrm>
              <a:off x="5415736" y="2706234"/>
              <a:ext cx="282454" cy="462078"/>
              <a:chOff x="5415736" y="2706234"/>
              <a:chExt cx="282454" cy="462078"/>
            </a:xfrm>
          </p:grpSpPr>
          <p:cxnSp>
            <p:nvCxnSpPr>
              <p:cNvPr id="56" name="Прямая со стрелкой 55"/>
              <p:cNvCxnSpPr/>
              <p:nvPr/>
            </p:nvCxnSpPr>
            <p:spPr>
              <a:xfrm>
                <a:off x="5423338" y="3011368"/>
                <a:ext cx="274852" cy="1569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 rot="19872048">
                <a:off x="5415736" y="2706234"/>
                <a:ext cx="184731" cy="246221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Группа 64"/>
            <p:cNvGrpSpPr/>
            <p:nvPr/>
          </p:nvGrpSpPr>
          <p:grpSpPr>
            <a:xfrm>
              <a:off x="6870616" y="2655057"/>
              <a:ext cx="326550" cy="515777"/>
              <a:chOff x="6870616" y="2655057"/>
              <a:chExt cx="326550" cy="515777"/>
            </a:xfrm>
          </p:grpSpPr>
          <p:cxnSp>
            <p:nvCxnSpPr>
              <p:cNvPr id="57" name="Прямая со стрелкой 56"/>
              <p:cNvCxnSpPr/>
              <p:nvPr/>
            </p:nvCxnSpPr>
            <p:spPr>
              <a:xfrm flipV="1">
                <a:off x="6870616" y="3026818"/>
                <a:ext cx="326550" cy="1440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 rot="1428864">
                <a:off x="6903577" y="2655057"/>
                <a:ext cx="184731" cy="246220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 rot="1301177">
            <a:off x="3808797" y="848276"/>
            <a:ext cx="545342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22,5%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1426239">
            <a:off x="5029969" y="802486"/>
            <a:ext cx="545342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9823861">
            <a:off x="6589125" y="820320"/>
            <a:ext cx="545342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32,6%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153006" y="560781"/>
            <a:ext cx="6985885" cy="698443"/>
            <a:chOff x="1330530" y="1108152"/>
            <a:chExt cx="6985885" cy="810112"/>
          </a:xfrm>
          <a:effectLst>
            <a:glow rad="228600">
              <a:schemeClr val="accent3">
                <a:lumMod val="40000"/>
                <a:lumOff val="60000"/>
                <a:alpha val="40000"/>
              </a:schemeClr>
            </a:glow>
          </a:effectLst>
        </p:grpSpPr>
        <p:grpSp>
          <p:nvGrpSpPr>
            <p:cNvPr id="47" name="Группа 46"/>
            <p:cNvGrpSpPr/>
            <p:nvPr/>
          </p:nvGrpSpPr>
          <p:grpSpPr>
            <a:xfrm>
              <a:off x="1330530" y="1369332"/>
              <a:ext cx="6985885" cy="548932"/>
              <a:chOff x="1121122" y="2132856"/>
              <a:chExt cx="6832259" cy="572590"/>
            </a:xfrm>
          </p:grpSpPr>
          <p:sp>
            <p:nvSpPr>
              <p:cNvPr id="68" name="Прямоугольник 67"/>
              <p:cNvSpPr/>
              <p:nvPr/>
            </p:nvSpPr>
            <p:spPr>
              <a:xfrm>
                <a:off x="1121122" y="2132856"/>
                <a:ext cx="1002606" cy="57259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2023г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</a:rPr>
                  <a:t>(</a:t>
                </a:r>
                <a:r>
                  <a:rPr lang="ru-RU" sz="1000" b="1" dirty="0">
                    <a:solidFill>
                      <a:schemeClr val="tx1"/>
                    </a:solidFill>
                  </a:rPr>
                  <a:t>факт</a:t>
                </a:r>
                <a:r>
                  <a:rPr lang="ru-RU" sz="1000" b="1" dirty="0" smtClean="0">
                    <a:solidFill>
                      <a:schemeClr val="tx1"/>
                    </a:solidFill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5 095 576,6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2671546" y="2132857"/>
                <a:ext cx="957697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(план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4 370 225,4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ru-RU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4139952" y="2132858"/>
                <a:ext cx="792088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2025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3 386 936,0</a:t>
                </a:r>
                <a:endParaRPr lang="ru-RU" sz="1000" b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5441542" y="2132858"/>
                <a:ext cx="966663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2 997 251,6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020271" y="2132857"/>
                <a:ext cx="933110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2027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3 973 653,1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475945" y="1108152"/>
              <a:ext cx="184731" cy="261610"/>
            </a:xfrm>
            <a:prstGeom prst="rect">
              <a:avLst/>
            </a:prstGeom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  <a:softEdge rad="6350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9" name="Группа 48"/>
            <p:cNvGrpSpPr/>
            <p:nvPr/>
          </p:nvGrpSpPr>
          <p:grpSpPr>
            <a:xfrm>
              <a:off x="2391368" y="1384819"/>
              <a:ext cx="545342" cy="329676"/>
              <a:chOff x="2391368" y="1384819"/>
              <a:chExt cx="545342" cy="329676"/>
            </a:xfrm>
          </p:grpSpPr>
          <p:cxnSp>
            <p:nvCxnSpPr>
              <p:cNvPr id="66" name="Прямая со стрелкой 65"/>
              <p:cNvCxnSpPr/>
              <p:nvPr/>
            </p:nvCxnSpPr>
            <p:spPr>
              <a:xfrm>
                <a:off x="2468498" y="1595241"/>
                <a:ext cx="303302" cy="1192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 rot="1095207">
                <a:off x="2391368" y="1384819"/>
                <a:ext cx="545342" cy="285588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b="1" i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13,9%</a:t>
                </a:r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50" name="Прямая со стрелкой 49"/>
            <p:cNvCxnSpPr/>
            <p:nvPr/>
          </p:nvCxnSpPr>
          <p:spPr>
            <a:xfrm>
              <a:off x="4029444" y="1618267"/>
              <a:ext cx="2880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 flipV="1">
              <a:off x="6964393" y="1642488"/>
              <a:ext cx="294894" cy="160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2236721" y="1466474"/>
            <a:ext cx="447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rot="1499202">
            <a:off x="3732614" y="2138305"/>
            <a:ext cx="587032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14,2%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 rot="1708202">
            <a:off x="6058777" y="2750788"/>
            <a:ext cx="479739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19911737">
            <a:off x="6631837" y="2151673"/>
            <a:ext cx="545342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16,8%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 rot="1533799">
            <a:off x="5175622" y="2156284"/>
            <a:ext cx="474810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Прямая со стрелкой 78"/>
          <p:cNvCxnSpPr/>
          <p:nvPr/>
        </p:nvCxnSpPr>
        <p:spPr>
          <a:xfrm>
            <a:off x="5148064" y="1000580"/>
            <a:ext cx="288032" cy="124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5220072" y="2276872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6769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налоговых доходов бюджета муниципального образования «Город Майкоп»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657771"/>
              </p:ext>
            </p:extLst>
          </p:nvPr>
        </p:nvGraphicFramePr>
        <p:xfrm>
          <a:off x="416249" y="1340769"/>
          <a:ext cx="8505074" cy="523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93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72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69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692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2023 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г.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(факт)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2024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(оценка)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2025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2026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2027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panose="020B0604020202020204" pitchFamily="34" charset="0"/>
                        </a:rPr>
                        <a:t>Налоги на прибыль, доходы: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1 049 160,4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1 452 813,0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1 305 516,0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1 392 986,0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1 482 137,0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 на доходы физических лиц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1 049 160,4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1 452 813,0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1 305 516,0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1 392 986,0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1 482 137,0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Налоги на товары (работы, услуги):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44 086,9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462,0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54 036,0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60 944,0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85 542,0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5043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Акцизы по подакцизным товарам (продукции), производимым в РФ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44 086,9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462,0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49 891,0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54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647,0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77 129,0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  <a:cs typeface="Arial" panose="020B0604020202020204" pitchFamily="34" charset="0"/>
                        </a:rPr>
                        <a:t>- Туристический налог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4 145,0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6 297,0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8 413,0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Налоги на совокупный доход: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538 808,9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854 475,0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832 715,0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866 024,0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900 666,0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6247">
                <a:tc>
                  <a:txBody>
                    <a:bodyPr/>
                    <a:lstStyle/>
                    <a:p>
                      <a:r>
                        <a:rPr lang="ru-RU" sz="8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- Налог,</a:t>
                      </a:r>
                      <a:r>
                        <a:rPr lang="ru-RU" sz="800" b="0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взимаемый в связи с применением УСН</a:t>
                      </a:r>
                      <a:endParaRPr lang="ru-RU" sz="800" b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494 105,8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734 016,0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763 376,0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793 911,0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825 668,0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itchFamily="34" charset="0"/>
                        </a:rPr>
                        <a:t>- Единый налог на вмененный доход для отдельных видов деятельности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-565,5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699,0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Единый сельскохозяйственный налог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22 271,2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71 995,0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19 663,0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20 450,0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21 268,0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Налог,</a:t>
                      </a:r>
                      <a:r>
                        <a:rPr lang="ru-RU" sz="800" baseline="0" dirty="0">
                          <a:latin typeface="+mn-lt"/>
                          <a:cs typeface="Arial" panose="020B0604020202020204" pitchFamily="34" charset="0"/>
                        </a:rPr>
                        <a:t> взимаемый в связи с применением патентной системы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22 997,4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47 765,0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49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676,0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51 663,0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53 730,0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Налоги на имущество: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274 102,8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291 679,0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315 376,0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337 286,0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398 824,0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0216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</a:t>
                      </a:r>
                      <a:r>
                        <a:rPr lang="ru-RU" sz="800" baseline="0" dirty="0">
                          <a:latin typeface="+mn-lt"/>
                          <a:cs typeface="Arial" panose="020B0604020202020204" pitchFamily="34" charset="0"/>
                        </a:rPr>
                        <a:t> на имущество физических лиц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108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388,5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92 981,0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100 559,0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107 937,0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153 682,0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 на имущество организаций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110 147,0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135 049,0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148 284,0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162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816,0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178 609,0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Земельный налог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55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567,3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63 649,0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66 533,0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66 533,0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66 533,0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Налоги, сборы и регулярные платежи за пользование природными ресурсами: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6 976,9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9 178,0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9 110,0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9 383,0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9 664,0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 на добычу</a:t>
                      </a:r>
                      <a:r>
                        <a:rPr lang="ru-RU" sz="800" baseline="0" dirty="0">
                          <a:latin typeface="+mn-lt"/>
                          <a:cs typeface="Arial" panose="020B0604020202020204" pitchFamily="34" charset="0"/>
                        </a:rPr>
                        <a:t> общераспространенных полезных ископаемых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976,9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9 178,0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9 110,0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9 383,0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9 664,0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Государственная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пошлина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25 944,2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71 413,0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167 686,0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174 242,0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181 211,0</a:t>
                      </a: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Задолженность и перерасчеты по отмененным налогам и сборам</a:t>
                      </a:r>
                      <a:endParaRPr lang="ru-RU" sz="11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3,1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налоговые доходы: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1 939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083,2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2 723 020,0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2 684 439,0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2 840 865,0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3 058 044,0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44409" y="921785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 руб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0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Крупнейшие налогоплательщики в муниципальном образовании «Город Майкоп»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1700808"/>
            <a:ext cx="3672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МВД по Республике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Адыгея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ФГБОУ ВО «АГУ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ФКУ «ЕРЦ МО РФ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ФГБОУ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 «МГТУ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ГБУЗРА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АРКБ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Отдел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МВД России по г.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Майкопу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Филиал ПАО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Россети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Кубань»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ООО ТД «Виктория»</a:t>
            </a:r>
          </a:p>
          <a:p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47" y="2071061"/>
            <a:ext cx="3873114" cy="258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83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n w="18415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неналоговых доходов бюджета муниципального образования «Город Майкоп»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72878" y="765721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 руб</a:t>
            </a:r>
            <a:r>
              <a:rPr lang="ru-RU" sz="11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061881"/>
              </p:ext>
            </p:extLst>
          </p:nvPr>
        </p:nvGraphicFramePr>
        <p:xfrm>
          <a:off x="419933" y="1149568"/>
          <a:ext cx="8505074" cy="536616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608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58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04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2023 </a:t>
                      </a:r>
                      <a:r>
                        <a:rPr lang="ru-RU" sz="900" dirty="0"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(факт)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2024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 smtClean="0">
                          <a:effectLst/>
                        </a:rPr>
                        <a:t>(оценка)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2025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2026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2027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Доходы от использования</a:t>
                      </a:r>
                      <a:r>
                        <a:rPr lang="ru-RU" sz="11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имущества, находящегося в государственной и муниципальной собственности</a:t>
                      </a: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169 930,8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148 561,9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800" b="1" kern="1200" dirty="0" smtClean="0"/>
                        <a:t>113 693,4</a:t>
                      </a:r>
                      <a:endParaRPr kumimoji="0" lang="ru-RU" sz="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103 530,4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103 530,4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800" dirty="0"/>
                        <a:t>- Доходы в виде прибыли, приходящейся на доли в уставных</a:t>
                      </a:r>
                      <a:r>
                        <a:rPr lang="ru-RU" sz="800" baseline="0" dirty="0"/>
                        <a:t>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453,3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462,0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ru-RU" sz="800" dirty="0"/>
                        <a:t>- 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 же имущества государственных и муниципальных унитарных предприятий, в том числе казенных)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104 133,0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108 020,3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96 771,7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96 771,7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96 771,7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800" dirty="0"/>
                        <a:t>- Доходы от перечисления части прибыли, остающейся после уплаты налогов и иных</a:t>
                      </a:r>
                      <a:r>
                        <a:rPr lang="ru-RU" sz="800" baseline="0" dirty="0"/>
                        <a:t> обязательных платежей муниципальных унитарных предприятий, созданных городскими округами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979,6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879,3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756,7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756,7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effectLst/>
                        </a:rPr>
                        <a:t>756,7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- </a:t>
                      </a:r>
                      <a:r>
                        <a:rPr lang="ru-RU" sz="800" dirty="0" smtClean="0"/>
                        <a:t>Прочие </a:t>
                      </a:r>
                      <a:r>
                        <a:rPr lang="ru-RU" sz="800" dirty="0"/>
                        <a:t>поступления  от использования имущества, находящегося в собственности городских </a:t>
                      </a:r>
                      <a:r>
                        <a:rPr lang="ru-RU" sz="800" dirty="0" smtClean="0"/>
                        <a:t>округов (за </a:t>
                      </a:r>
                      <a:r>
                        <a:rPr lang="ru-RU" sz="800" dirty="0"/>
                        <a:t>исключением имущества муниципальных автономных учреждений, а также имущества муниципальных унитарных предприятий, в том числе казенных) 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59 634,3</a:t>
                      </a:r>
                      <a:endParaRPr lang="ru-RU" sz="800" b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</a:t>
                      </a:r>
                      <a:r>
                        <a:rPr lang="ru-RU" sz="800" baseline="0" dirty="0" smtClean="0"/>
                        <a:t> </a:t>
                      </a:r>
                      <a:r>
                        <a:rPr lang="ru-RU" sz="800" dirty="0" smtClean="0"/>
                        <a:t>251,7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2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</a:rPr>
                        <a:t>406,2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2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</a:rPr>
                        <a:t>406,2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2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</a:rPr>
                        <a:t>406,2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- 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8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4 728,6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36 811,9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13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758,8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3 595,8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3 595,8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416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- Плата, по соглашениям об установлении сервитута, заключенным органами местного самоуправления городских округов, государственными или муниципальными учреждениями в отношении</a:t>
                      </a:r>
                      <a:r>
                        <a:rPr lang="ru-RU" sz="800" baseline="0" dirty="0" smtClean="0"/>
                        <a:t> земельных участков, находящихся в собственности городских округов</a:t>
                      </a:r>
                      <a:endParaRPr lang="ru-RU" sz="800" b="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2,0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136,7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Платежи при пользовании природными ресурсами: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6 484,0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9 467,0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9 467,0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10 445,0</a:t>
                      </a:r>
                      <a:endParaRPr lang="ru-RU" sz="8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10 445,0</a:t>
                      </a:r>
                      <a:endParaRPr lang="ru-RU" sz="8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5043">
                <a:tc>
                  <a:txBody>
                    <a:bodyPr/>
                    <a:lstStyle/>
                    <a:p>
                      <a:r>
                        <a:rPr lang="ru-RU" sz="800" dirty="0"/>
                        <a:t>- Плата за негативное воздействие на окружающую среду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6 484,0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9 467,0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9 467,0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10 445,0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10 445,0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Доходы от оказания платных услуг (работ) и компенсации затрат </a:t>
                      </a: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государства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31 740,2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6 795,2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6 216,3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2 538,7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2 683,5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Доходы от продажи материальных и нематериальных </a:t>
                      </a: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активов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65</a:t>
                      </a:r>
                      <a:r>
                        <a:rPr lang="ru-RU" sz="800" b="1" baseline="0" dirty="0" smtClean="0"/>
                        <a:t> 167,7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80 478,8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53 797,8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smtClean="0">
                          <a:effectLst/>
                        </a:rPr>
                        <a:t>53 797,8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53 797,8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Штрафы, санкции, возмещение </a:t>
                      </a: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ущерба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7 036,9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41 026,0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40 310,0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40 310,0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40 310,0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Итого неналоговые </a:t>
                      </a: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доходы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280 359,6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286 328,9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223 484,5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210 621,9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210 766,7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6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822739"/>
              </p:ext>
            </p:extLst>
          </p:nvPr>
        </p:nvGraphicFramePr>
        <p:xfrm>
          <a:off x="122686" y="569317"/>
          <a:ext cx="8894246" cy="63818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909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27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30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30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30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30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517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kern="1200" dirty="0" smtClean="0"/>
                        <a:t>2023</a:t>
                      </a:r>
                      <a:r>
                        <a:rPr kumimoji="0" lang="en-US" sz="1100" kern="1200" dirty="0" smtClean="0"/>
                        <a:t> </a:t>
                      </a:r>
                      <a:r>
                        <a:rPr kumimoji="0" lang="ru-RU" sz="1100" kern="1200" dirty="0" smtClean="0"/>
                        <a:t>г</a:t>
                      </a:r>
                      <a:r>
                        <a:rPr kumimoji="0" lang="ru-RU" sz="1100" kern="12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2027</a:t>
                      </a:r>
                      <a:r>
                        <a:rPr lang="en-US" sz="110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91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200" b="1" u="none" strike="noStrike" dirty="0" smtClean="0">
                          <a:effectLst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5 077 381,3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5 422 769,7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3 386 936</a:t>
                      </a:r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,0</a:t>
                      </a:r>
                      <a:endParaRPr lang="ru-RU" sz="1100" b="1" u="none" strike="noStrike" dirty="0" smtClean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2 997 251,6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3 973 653,1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737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200" b="1" u="none" strike="noStrike" dirty="0">
                          <a:effectLst/>
                        </a:rPr>
                        <a:t>Дотации</a:t>
                      </a:r>
                      <a:r>
                        <a:rPr lang="ru-RU" sz="1100" b="1" u="none" strike="noStrike" dirty="0">
                          <a:effectLst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16 438,3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10 848,0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64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поддержку мер по обеспечению сбалансированности бюджетов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8 000,0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87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За достижение показателей деятельности органов исполнительной власти субъектов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4 618,0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7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095,0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95433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За достижение</a:t>
                      </a:r>
                      <a:r>
                        <a:rPr lang="ru-RU" sz="800" baseline="0" dirty="0" smtClean="0"/>
                        <a:t> наилучших значений показателей уровня и динамики эффективности деятельности органов местного самоуправления городских округов и муниципальных районов за 2023 год</a:t>
                      </a:r>
                      <a:endParaRPr lang="ru-RU" sz="800" dirty="0" smtClean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2 000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,0</a:t>
                      </a:r>
                      <a:endParaRPr lang="ru-RU" sz="800" u="none" strike="noStrike" dirty="0" smtClean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79215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За достижение наилучших результатов по увеличению налогового потенциала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820,3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1 753,0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737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200" b="1" u="none" strike="noStrike" dirty="0">
                          <a:effectLst/>
                        </a:rPr>
                        <a:t>Субсидии</a:t>
                      </a:r>
                      <a:r>
                        <a:rPr lang="ru-RU" sz="1100" b="1" u="none" strike="noStrike" dirty="0">
                          <a:effectLst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3 357 203,6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3 368 937,0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1 513 655,0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728 676 ,8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1 595 438,2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315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софинансирование капитальных вложений в объекты муниципальной собственности (Реконструкция сетей водоснабжения, строительство и реконструкция объектов водоснабжения, строительство и реконструкция объектов водоотведения и очистки сточных вод на территории муниципального образования «Город Майкоп»)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31 492,0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954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93 868,7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101</a:t>
                      </a:r>
                      <a:r>
                        <a:rPr lang="ru-RU" sz="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165,4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100 352,8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91 896,2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88 112,1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464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реализацию мероприятий по модернизации школьных систем образования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324 387,3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319 687,9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357 600,3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954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обеспечение развития и укрепления материально-технической базы домов культуры в населенных пунктах с числом жителей до 50 тысяч человек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585,5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537,9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616,4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693,0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669,7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622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софинансирование мероприятий по организации в муниципальных общеобразовательных организациях бесплатного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питания для обучающихся, относящихся к категориям обучающихся, которым предоставляется бесплатное питание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17 300,0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19 061,0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18 316,0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18 316,0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18 316,0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21575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effectLst/>
                        </a:rPr>
                        <a:t>На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софинансирование</a:t>
                      </a:r>
                      <a:r>
                        <a:rPr lang="ru-RU" sz="800" u="none" strike="noStrike" dirty="0" smtClean="0">
                          <a:effectLst/>
                        </a:rPr>
                        <a:t> капитальных вложений в объекты государственной (муниципальной) собственности субъектов Российской Федерации и (или)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софинансирование</a:t>
                      </a:r>
                      <a:r>
                        <a:rPr lang="ru-RU" sz="800" u="none" strike="noStrike" dirty="0" smtClean="0">
                          <a:effectLst/>
                        </a:rPr>
                        <a:t> мероприятий, не относящихся к капитальным вложениям в объекты государственной (муниципальной) собственности субъектов Российской Федерации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за счет средств резервного фонда Правительства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931 763,2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4315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софинансирование капитальных вложений в объекты государственной (муниципальной) собственности субъектов Российской Федерации и (или) софинансирование мероприятий, не относящихся к капитальным вложениям в объекты государственной (муниципальной) собственности субъектов Российской Федерации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u="none" strike="noStrike" kern="1200" dirty="0" smtClean="0">
                          <a:effectLst/>
                        </a:rPr>
                        <a:t>1</a:t>
                      </a:r>
                      <a:r>
                        <a:rPr kumimoji="0" lang="ru-RU" sz="800" u="none" strike="noStrike" kern="1200" baseline="0" dirty="0" smtClean="0">
                          <a:effectLst/>
                        </a:rPr>
                        <a:t> 153 794,0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309 494,2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145 019,4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315 692,8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1 183 652,7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5990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создание комфортной городской среды в малых городах и исторических поселениях-победителях Всероссийского конкурса лучших проектов создания комфортной городской среды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106 349,3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104 167,8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8464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развитие сети учреждений культурно-досугового типа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30 636,4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95 607,7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8497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укрепление материально-технической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базы муниципальных учреждений культуры (Капитальный ремонт нежилого помещения(клуб), находящийся по адресу: Республика Адыгея, город Майкоп, поселок Родниковый, улица Ленина, дом 14Б)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36 872,1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990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строительство (реконструкцию), капитальный ремонт и ремонт автомобильных дорог общего пользования местного значения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effectLst/>
                        </a:rPr>
                        <a:t>276 287,5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245 294,6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22 400,0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4315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строительство (реконструкцию), капитальный ремонт и ремонт автомобильных дорог общего пользования местного </a:t>
                      </a:r>
                      <a:r>
                        <a:rPr lang="ru-RU" sz="800" u="none" strike="noStrike" dirty="0" smtClean="0">
                          <a:effectLst/>
                        </a:rPr>
                        <a:t>значения в рамках реализации мероприятий региональной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программы дорожной деятельности федерального проекта «Дорожная сеть»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310 030,8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200 185,5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177 600,0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200 000,0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200 000,0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215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/>
                        <a:t>На достижение</a:t>
                      </a:r>
                      <a:r>
                        <a:rPr lang="ru-RU" sz="800" u="none" strike="noStrike" baseline="0" dirty="0" smtClean="0"/>
                        <a:t> показателей государственной программы Российской Федерации «Развитие туризма»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97 835,5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215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/>
                        <a:t>На</a:t>
                      </a:r>
                      <a:r>
                        <a:rPr lang="ru-RU" sz="800" u="none" strike="noStrike" baseline="0" dirty="0" smtClean="0"/>
                        <a:t> обеспечение ликвидации и рекультивации несанкционированных и санкционированных свалок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16 034,5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36 305,7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4877" y="59082"/>
            <a:ext cx="895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2980" y="312035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тыс</a:t>
            </a: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</a:rPr>
              <a:t>. руб</a:t>
            </a: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6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941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4408" y="551082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ыс. руб</a:t>
            </a: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07505" y="797302"/>
          <a:ext cx="8928988" cy="593589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9069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87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</a:t>
                      </a:r>
                      <a:r>
                        <a:rPr lang="ru-RU" sz="1100" dirty="0"/>
                        <a:t>г.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64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создание дополнительных мест для детей в возрасте от 1,5 до 3 лет любой направленности в организациях, осуществляющих образовательную деятельность (за исключением государственных,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1 869,7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4534">
                <a:tc>
                  <a:txBody>
                    <a:bodyPr/>
                    <a:lstStyle/>
                    <a:p>
                      <a:pPr marL="0" algn="just" rtl="0" eaLnBrk="1" fontAlgn="t" latinLnBrk="0" hangingPunct="1"/>
                      <a:r>
                        <a:rPr kumimoji="0" lang="ru-RU" sz="800" u="none" strike="noStrike" kern="1200" dirty="0" smtClean="0"/>
                        <a:t>На реализацию инфраструктурных проектов, источником финансового обеспечения которых являютс</a:t>
                      </a:r>
                      <a:r>
                        <a:rPr kumimoji="0" lang="ru-RU" sz="800" u="none" strike="noStrike" kern="1200" baseline="0" dirty="0" smtClean="0"/>
                        <a:t>я бюджетные кредиты, предоставляемые из федерального бюджета на финансовое обеспечение реализации инфраструктурных проектов</a:t>
                      </a:r>
                      <a:r>
                        <a:rPr kumimoji="0" lang="ru-RU" sz="800" u="none" strike="noStrike" kern="1200" dirty="0" smtClean="0"/>
                        <a:t> 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339 907,6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38590">
                <a:tc>
                  <a:txBody>
                    <a:bodyPr/>
                    <a:lstStyle/>
                    <a:p>
                      <a:pPr marL="0" algn="just" rtl="0" eaLnBrk="1" fontAlgn="t" latinLnBrk="0" hangingPunct="1"/>
                      <a:r>
                        <a:rPr kumimoji="0" lang="ru-RU" sz="800" u="none" strike="noStrike" kern="1200" dirty="0" smtClean="0"/>
                        <a:t>На мероприятия по совершенствованию системы организации дорожного движения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1 200,0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57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поддержку отрасли культуры (комплектование книжных фондов муниципальных общедоступных библиотек и государственных центральных библиотек субъектов Российской Федерации)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412,7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376,8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370,1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363,1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357,3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859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реализацию программ формирования современной городской среды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77 101,3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84 525,8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74 747,5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1812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частичную компенсацию расходов на повышение оплаты труда работников бюджетной </a:t>
                      </a:r>
                      <a:r>
                        <a:rPr lang="ru-RU" sz="800" u="none" strike="noStrike" dirty="0" smtClean="0"/>
                        <a:t>сферы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50 528,0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44 775,0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57 931,0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93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реализацию мероприятий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по обеспечению жильем молодых семей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47 091,9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36 859,7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25 589,2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496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реализацию мероприятий по благоустройству территории городских округов с численностью населения свыше 150 тысяч человек (Благоустройство общественных территорий, Благоустройство дворовых территорий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многоквартирных домов)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145 659,9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152 100,0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208 275,9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58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мероприятия по внедрению современных  архитектурно-строительных систем, объемно-планировочных и конструктивных решений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18 414,1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ru-RU" sz="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4 750,0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озеленение территории муниципальных образований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11 972,5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812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проведение мероприятий по обеспечению деятельности советников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директора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1 822,2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5 639,2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5 652,8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5 738,6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5 842,3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812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обеспечение мероприятий по переселению граждан из аварийного жилищного фонда за счет средств республиканского бюджета Республики Адыгея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29 010,1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51 815,3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28 242,0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28 242,0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1453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обеспечение мероприятий по переселению граждан из аварийного жилищного фонда за счет средств, поступивших от государственной корпорации – Фонда содействия реформированию жилищно-коммунального хозяйства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65 122,6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161 066,9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1453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финансирование мероприятий по предоставлению дополнительных мер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поддержки, направленных на предоставление гражданам – собственникам помещений в аварийном жилищном фонде субсидии на приобретение жилых помещений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7 296,4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10 002,3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5 000,0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реализацию мероприятий в сфере реабилитации и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абилитации</a:t>
                      </a:r>
                      <a:r>
                        <a:rPr lang="ru-RU" sz="800" u="none" strike="noStrike" dirty="0" smtClean="0">
                          <a:effectLst/>
                        </a:rPr>
                        <a:t> инвалидов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990,0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254,0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Обновление материально-технической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базы для организации учебно-исследовательской, научно-практической, творческой деятельности, занятий физической культурой и спортом в 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1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045" y="77728"/>
            <a:ext cx="916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145903"/>
              </p:ext>
            </p:extLst>
          </p:nvPr>
        </p:nvGraphicFramePr>
        <p:xfrm>
          <a:off x="215516" y="803878"/>
          <a:ext cx="8712969" cy="556257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8990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1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2023 </a:t>
                      </a:r>
                      <a:r>
                        <a:rPr lang="ru-RU" sz="900" dirty="0"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(факт)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2024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(оценка)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2025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2026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2027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06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софинансирование</a:t>
                      </a:r>
                      <a:r>
                        <a:rPr lang="ru-RU" sz="800" u="none" strike="noStrike" dirty="0" smtClean="0">
                          <a:effectLst/>
                        </a:rPr>
                        <a:t> расходных обязательств,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связанных с реализацией федеральной целевой программы «Увековечение памяти погибших при защите Отечества на 2019-2024 годы»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обновление подвижного состава наземного общественного транспорта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198 680,0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ремонт бассейнов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383 219,9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06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создание обеспечивающей инфраструктуры к бассейнам, в том числе разработка проектно-сметной документации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66 780,1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just" rtl="0" fontAlgn="t"/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 приобретение специализированной коммунальной техники в целях содержания территории парка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10 841,9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0090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о</a:t>
                      </a:r>
                      <a:r>
                        <a:rPr lang="ru-RU" sz="800" u="none" strike="noStrike" dirty="0" smtClean="0">
                          <a:effectLst/>
                        </a:rPr>
                        <a:t>бновление материально-технической базы для организации учебно-исследовательской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деятельности, научно-практической, творческой деятельности, занятий физической культурой и спортом в 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808,1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 реализацию по модернизации коммунальной инфраструктуры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119 723,3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u="none" strike="noStrike" dirty="0" smtClean="0">
                          <a:effectLst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 реализацию мероприятий по проведению капитального ремонта и оснащение образовательных организаций, осуществляющих образовательную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деятельность по образовательным программам дошкольного образования (ДОУ №6)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59 999,9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43700,6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59 182,4</a:t>
                      </a: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Государственная поддержка отрасли культуры (государственная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поддержка лучших работников сельских учреждений культуры)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u="none" strike="noStrike" dirty="0" smtClean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none" strike="noStrike" dirty="0">
                          <a:effectLst/>
                        </a:rPr>
                        <a:t>Субвенции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1 641 968,2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1 970 236,0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1 792 210,4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2 185 335,8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2 294 975,9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получение дошкольного образования в муниципальных ДОУ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639 277,1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700 378,9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732 894,1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864 198,7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908 148,0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получение дошкольного образования в частных ДОУ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50,0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50,0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50,0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общеобразовательные учреждения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784 598,0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913 153,5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896 013,9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1 155 106,9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1 223 994,9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75853827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негосударственные общеобразовательные учреждения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6 274,0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6 674,0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7 546,7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7 341,4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7 341,4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15470442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ежемесячные пособия детям-сиротам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60 634,9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оплату труда и доплату приемным родителям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92 988,2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46 004,7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пособия детям-сиротам на проезд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172,8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Выплаты детям-сиротам на ремонт собственного жилья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предоставление льгот по ЖКУ специалистам села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5 107,6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</a:t>
                      </a:r>
                      <a:r>
                        <a:rPr lang="ru-RU" sz="800" u="none" strike="noStrike" baseline="0" dirty="0" smtClean="0"/>
                        <a:t> 099,0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sz="800" u="none" strike="noStrike" baseline="0" dirty="0" smtClean="0">
                          <a:solidFill>
                            <a:schemeClr val="bg1"/>
                          </a:solidFill>
                        </a:rPr>
                        <a:t> 099,0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sz="800" u="none" strike="noStrike" baseline="0" dirty="0" smtClean="0">
                          <a:solidFill>
                            <a:schemeClr val="bg1"/>
                          </a:solidFill>
                        </a:rPr>
                        <a:t> 099,0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sz="800" u="none" strike="noStrike" baseline="0" dirty="0" smtClean="0">
                          <a:solidFill>
                            <a:schemeClr val="bg1"/>
                          </a:solidFill>
                        </a:rPr>
                        <a:t> 099,0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административной комиссии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45,0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45,0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45,0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комиссии по делам несовершеннолетних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2 600,7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u="none" strike="noStrike" kern="1200" dirty="0" smtClean="0"/>
                        <a:t>3 138,3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3 712,0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3 859,3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4 012,4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комиссии по опеке и попечительству несовершеннолетних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3 614,1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5 916,5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44408" y="531699"/>
            <a:ext cx="7264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тыс. руб.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3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526" y="9924"/>
            <a:ext cx="8532948" cy="575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10000"/>
              </a:lnSpc>
            </a:pP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Уважаемые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жители города Майкопа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Вашему вниманию представлена электронная брошюра «Бюджет для граждан», которая познакомит Вас с положениями важнейшего финансового документа – бюджетом муниципального образования «Город Майкоп» на 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cs typeface="Times New Roman" pitchFamily="18" charset="0"/>
              </a:rPr>
              <a:t>Разработка </a:t>
            </a:r>
            <a:r>
              <a:rPr lang="ru-RU" sz="1600" dirty="0">
                <a:solidFill>
                  <a:schemeClr val="bg1"/>
                </a:solidFill>
                <a:cs typeface="Times New Roman" pitchFamily="18" charset="0"/>
              </a:rPr>
              <a:t>информационного ресурса «Бюджет для граждан» является одним из важных направлений Финансового управления Администрации муниципального образования «Город Майкоп», нацеленной на повышение прозрачности, открытости бюджета и бюджетного процесса в нашем </a:t>
            </a:r>
            <a:r>
              <a:rPr lang="ru-RU" sz="1600" dirty="0" smtClean="0">
                <a:solidFill>
                  <a:schemeClr val="bg1"/>
                </a:solidFill>
                <a:cs typeface="Times New Roman" pitchFamily="18" charset="0"/>
              </a:rPr>
              <a:t>городе.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повышения уровня общественного участия граждан в бюджетном процессе в понятной  и доступной форме изложены ключевые направления расходования бюджетных средств в рамках муниципальных программ на финансирование мероприятий в сфере образования, социальной защиты, культуры, на развитие общественной инфраструктуры муниципального значения, жилищно-коммунального, дорожного хозяйства и благоустройства в муниципальном образовании «Город Майкоп». </a:t>
            </a:r>
          </a:p>
          <a:p>
            <a:pPr indent="457200" algn="just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граждан» нацелен на получение обратной связи от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граждан,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которые заинтересованы в социальном и экономическом развитии муниципального образования.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r">
              <a:lnSpc>
                <a:spcPct val="110000"/>
              </a:lnSpc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уважением, Л.В.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Ялина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Финансового управления </a:t>
            </a:r>
          </a:p>
          <a:p>
            <a:pPr indent="457200" algn="r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«Город Майкоп».</a:t>
            </a:r>
          </a:p>
          <a:p>
            <a:pPr indent="457200" algn="just">
              <a:lnSpc>
                <a:spcPct val="114000"/>
              </a:lnSpc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4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39284"/>
            <a:ext cx="916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294849"/>
              </p:ext>
            </p:extLst>
          </p:nvPr>
        </p:nvGraphicFramePr>
        <p:xfrm>
          <a:off x="257919" y="981964"/>
          <a:ext cx="8712970" cy="337326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6854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26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2023 </a:t>
                      </a:r>
                      <a:r>
                        <a:rPr lang="ru-RU" sz="1100" dirty="0"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2024 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2025</a:t>
                      </a:r>
                      <a:r>
                        <a:rPr lang="en-US" sz="110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2026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2027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комиссии по опеке и попечительству совершеннолетних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1 319,7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u="none" strike="noStrike" kern="1200" dirty="0" smtClean="0">
                          <a:solidFill>
                            <a:schemeClr val="bg1"/>
                          </a:solidFill>
                        </a:rPr>
                        <a:t>2 413,9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81 950,6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210 896,6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130 200,9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132 986,7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129 636,4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</a:t>
                      </a:r>
                      <a:r>
                        <a:rPr lang="ru-RU" sz="800" u="none" strike="noStrike" dirty="0" smtClean="0"/>
                        <a:t>компенсацию</a:t>
                      </a:r>
                      <a:r>
                        <a:rPr lang="ru-RU" sz="800" u="none" strike="noStrike" baseline="0" dirty="0" smtClean="0"/>
                        <a:t> </a:t>
                      </a:r>
                      <a:r>
                        <a:rPr lang="ru-RU" sz="800" u="none" strike="noStrike" dirty="0" smtClean="0"/>
                        <a:t>части </a:t>
                      </a:r>
                      <a:r>
                        <a:rPr lang="ru-RU" sz="800" u="none" strike="noStrike" dirty="0"/>
                        <a:t>родительской платы за содержание детей в ДОУ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1 587,0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1 846,1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1 907,0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1 907,0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1 907,0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выплату компенсации за работу по подготовке и проведению единого государственного экзамена педагогическим работникам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2 641,0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2 790,6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3 854,7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3 854,7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3 854,7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организацию мероприятий при осуществлении деятельности по обращению с животными без владельцев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19 990,2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u="none" strike="noStrike" kern="1200" dirty="0" smtClean="0">
                          <a:solidFill>
                            <a:schemeClr val="bg1"/>
                          </a:solidFill>
                        </a:rPr>
                        <a:t>10 001,2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9 887,1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9 887,1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9 887,1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none" strike="noStrike" dirty="0" smtClean="0">
                          <a:effectLst/>
                        </a:rPr>
                        <a:t>Иные </a:t>
                      </a:r>
                      <a:r>
                        <a:rPr lang="ru-RU" sz="1200" b="1" u="none" strike="noStrike" dirty="0">
                          <a:effectLst/>
                        </a:rPr>
                        <a:t>межбюджетные трансферты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u="none" strike="noStrike" kern="1200" dirty="0" smtClean="0">
                          <a:effectLst/>
                        </a:rPr>
                        <a:t>61 771,2</a:t>
                      </a:r>
                      <a:endParaRPr kumimoji="0"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u="none" strike="noStrike" kern="1200" dirty="0" smtClean="0">
                          <a:effectLst/>
                        </a:rPr>
                        <a:t>72 748,7</a:t>
                      </a:r>
                      <a:endParaRPr kumimoji="0"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u="none" strike="noStrike" kern="1200" dirty="0" smtClean="0">
                          <a:effectLst/>
                        </a:rPr>
                        <a:t>81 070,6</a:t>
                      </a:r>
                      <a:endParaRPr kumimoji="0"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u="none" strike="noStrike" kern="1200" dirty="0" smtClean="0">
                          <a:effectLst/>
                        </a:rPr>
                        <a:t>83 239,0</a:t>
                      </a:r>
                      <a:endParaRPr kumimoji="0"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u="none" strike="noStrike" kern="1200" dirty="0" smtClean="0">
                          <a:effectLst/>
                        </a:rPr>
                        <a:t>83</a:t>
                      </a:r>
                      <a:r>
                        <a:rPr kumimoji="0" lang="ru-RU" sz="800" b="1" u="none" strike="noStrike" kern="1200" baseline="0" dirty="0" smtClean="0">
                          <a:effectLst/>
                        </a:rPr>
                        <a:t> </a:t>
                      </a:r>
                      <a:r>
                        <a:rPr kumimoji="0" lang="ru-RU" sz="800" b="1" u="none" strike="noStrike" kern="1200" dirty="0" smtClean="0">
                          <a:effectLst/>
                        </a:rPr>
                        <a:t>239,0</a:t>
                      </a:r>
                      <a:endParaRPr kumimoji="0"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30273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>
                          <a:effectLst/>
                        </a:rPr>
                        <a:t>На ежемесячное вознаграждение за классное руководство педагогическим работникам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58 111,5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67 503,3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73 998,60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76 167,00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76 167,00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4324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обеспечение отдыха и оздоровления детей в оздоровительных лагерях с дневным пребыванием детей на базе оздоровительных учреждений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3 659,7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4 646,5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5 275,2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5 275,2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5 275,2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47573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dirty="0" smtClean="0"/>
                        <a:t>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 и профессиональных образовательных организаций субъектов Российской Федерации, г. Байконура и федеральной территории "Сириус", муниципальных общеобразовательных организаций и профессиональных образовательных организаций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598,9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796,8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796,8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796,8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44408" y="658657"/>
            <a:ext cx="7264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тыс. руб.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33430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0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 муниципального образования «Город Майкоп» в </a:t>
            </a:r>
            <a:r>
              <a:rPr lang="ru-RU" sz="2400" b="1" i="1" kern="0" dirty="0" smtClean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2400" b="1" i="1" kern="0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15804724"/>
              </p:ext>
            </p:extLst>
          </p:nvPr>
        </p:nvGraphicFramePr>
        <p:xfrm>
          <a:off x="53752" y="1196752"/>
          <a:ext cx="903649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53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2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Расходы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бюджета муниципального 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образования </a:t>
            </a:r>
            <a:endParaRPr lang="en-US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Город Майкоп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84446"/>
              </p:ext>
            </p:extLst>
          </p:nvPr>
        </p:nvGraphicFramePr>
        <p:xfrm>
          <a:off x="359533" y="1379247"/>
          <a:ext cx="8424937" cy="53113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327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75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75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75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75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210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5944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1100" dirty="0"/>
                        <a:t>Наименование</a:t>
                      </a:r>
                      <a:endParaRPr lang="ru-RU" sz="11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2023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г.</a:t>
                      </a:r>
                      <a:endParaRPr lang="ru-RU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(факт)</a:t>
                      </a:r>
                      <a:endParaRPr lang="ru-RU" sz="11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2024 </a:t>
                      </a:r>
                      <a:r>
                        <a:rPr lang="ru-RU" sz="1100" dirty="0"/>
                        <a:t>г. (оценка)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2025 г</a:t>
                      </a:r>
                      <a:r>
                        <a:rPr lang="ru-RU" sz="1100" dirty="0"/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(прогноз)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2026 г</a:t>
                      </a:r>
                      <a:r>
                        <a:rPr lang="ru-RU" sz="1100" dirty="0"/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(прогноз)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2027 г</a:t>
                      </a:r>
                      <a:r>
                        <a:rPr lang="ru-RU" sz="1100" dirty="0"/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(прогноз)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4246">
                <a:tc>
                  <a:txBody>
                    <a:bodyPr/>
                    <a:lstStyle/>
                    <a:p>
                      <a:r>
                        <a:rPr lang="ru-RU" sz="1100" dirty="0"/>
                        <a:t>Общегосударственные вопросы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293 902,9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323 045,9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543 076,3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554 380,8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661 447,2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ru-RU" sz="1100" dirty="0"/>
                        <a:t>Национальная безопасность и правоохранительная</a:t>
                      </a:r>
                      <a:r>
                        <a:rPr lang="ru-RU" sz="1100" baseline="0" dirty="0"/>
                        <a:t> деятельность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50 026,3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62 175,7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80 019,2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52 233,2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52 999,9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368">
                <a:tc>
                  <a:txBody>
                    <a:bodyPr/>
                    <a:lstStyle/>
                    <a:p>
                      <a:r>
                        <a:rPr lang="ru-RU" sz="1100" dirty="0"/>
                        <a:t>Национальная экономика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1 038 068,1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1 025 862,1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488 149,0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423 408,5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524 834,9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3008">
                <a:tc>
                  <a:txBody>
                    <a:bodyPr/>
                    <a:lstStyle/>
                    <a:p>
                      <a:r>
                        <a:rPr lang="ru-RU" sz="1100" dirty="0"/>
                        <a:t>Жилищно-коммунальное хозяйство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2 364 097,7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1 861 715,7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205 541,6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1 090 282,6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1 676 547,5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468">
                <a:tc>
                  <a:txBody>
                    <a:bodyPr/>
                    <a:lstStyle/>
                    <a:p>
                      <a:r>
                        <a:rPr lang="ru-RU" sz="1100" dirty="0"/>
                        <a:t>Образование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2 902 108,6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3 186 366,5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3 418 635,9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3 253 756,5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3 388 789,1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8636">
                <a:tc>
                  <a:txBody>
                    <a:bodyPr/>
                    <a:lstStyle/>
                    <a:p>
                      <a:r>
                        <a:rPr lang="ru-RU" sz="1100" dirty="0"/>
                        <a:t>Культура, кинематография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224 990,9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399 928,4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245 262,5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263 197,4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1 681,4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/>
                        <a:t>Социальная политика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286 253,7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540 158,1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315 365,6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340 899,2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364 990,7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6953">
                <a:tc>
                  <a:txBody>
                    <a:bodyPr/>
                    <a:lstStyle/>
                    <a:p>
                      <a:r>
                        <a:rPr lang="ru-RU" sz="1100" dirty="0"/>
                        <a:t>Физическая культура и спорт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85 770,3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95 016,9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102 363,8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106 470,3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110 737,1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1858">
                <a:tc>
                  <a:txBody>
                    <a:bodyPr/>
                    <a:lstStyle/>
                    <a:p>
                      <a:r>
                        <a:rPr lang="ru-RU" sz="1100" dirty="0"/>
                        <a:t>Средства массовой информации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8 974,8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8 779,2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9 766,5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9 942,0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10 154,0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ru-RU" sz="1100" dirty="0"/>
                        <a:t>Обслуживание</a:t>
                      </a:r>
                      <a:r>
                        <a:rPr lang="ru-RU" sz="1100" baseline="0" dirty="0"/>
                        <a:t> государственного </a:t>
                      </a:r>
                      <a:r>
                        <a:rPr lang="ru-RU" sz="1100" baseline="0" dirty="0" smtClean="0"/>
                        <a:t>(муниципального) долга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1 442,8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2 558,9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32 075,3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170 282,0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91855">
                <a:tc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ru-RU" sz="1100" b="1" kern="1200" dirty="0"/>
                        <a:t>Итого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7 255 636,1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7 505 607,4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6 440 255,7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6 201 312,8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7 242 463,8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28384" y="1095585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т</a:t>
            </a:r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ыс. руб</a:t>
            </a:r>
            <a:r>
              <a:rPr lang="ru-RU" sz="1000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7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41530" y="296161"/>
            <a:ext cx="8424936" cy="360000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общегосударственные вопросы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515223"/>
              </p:ext>
            </p:extLst>
          </p:nvPr>
        </p:nvGraphicFramePr>
        <p:xfrm>
          <a:off x="341530" y="781125"/>
          <a:ext cx="8424936" cy="320700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277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480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112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ru-RU" sz="900" dirty="0"/>
                        <a:t>Функционирование высшего должностного</a:t>
                      </a:r>
                      <a:r>
                        <a:rPr lang="ru-RU" sz="900" baseline="0" dirty="0"/>
                        <a:t> лица субъекта </a:t>
                      </a:r>
                      <a:r>
                        <a:rPr lang="ru-RU" sz="900" baseline="0" dirty="0" smtClean="0"/>
                        <a:t>Российской Федерации </a:t>
                      </a:r>
                      <a:r>
                        <a:rPr lang="ru-RU" sz="900" baseline="0" dirty="0"/>
                        <a:t>и муниципального образования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2 690,7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3 825,9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3 072,1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3 195,1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ru-RU" sz="900" dirty="0"/>
                        <a:t>Функционирование законодательных (представительных)</a:t>
                      </a:r>
                      <a:r>
                        <a:rPr lang="ru-RU" sz="900" baseline="0" dirty="0"/>
                        <a:t> органов государственной власти и представительных органов </a:t>
                      </a:r>
                      <a:r>
                        <a:rPr lang="ru-RU" sz="900" baseline="0" dirty="0" smtClean="0"/>
                        <a:t>муниципальных образований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15 519,3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18 946,1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22 881,8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23 687,0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Функционирование Правительства РФ, высших исполнительных</a:t>
                      </a:r>
                      <a:r>
                        <a:rPr lang="ru-RU" sz="900" baseline="0" dirty="0" smtClean="0"/>
                        <a:t> органов власти субъектов РФ, местных администраций</a:t>
                      </a:r>
                      <a:endParaRPr lang="ru-RU" sz="9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/>
                        <a:t>100 550,1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/>
                        <a:t>109 749,7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176 961,9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177 222,1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187 191,6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1067">
                <a:tc>
                  <a:txBody>
                    <a:bodyPr/>
                    <a:lstStyle/>
                    <a:p>
                      <a:r>
                        <a:rPr lang="ru-RU" sz="900" dirty="0"/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29 313,1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32 776,3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43 304,0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43 738,8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45 248,5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347">
                <a:tc>
                  <a:txBody>
                    <a:bodyPr/>
                    <a:lstStyle/>
                    <a:p>
                      <a:r>
                        <a:rPr lang="ru-RU" sz="900" dirty="0"/>
                        <a:t>Обеспечение проведения выборов и референдумов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13 315,0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1 951,2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2 207,0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2 294,0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2397">
                <a:tc>
                  <a:txBody>
                    <a:bodyPr/>
                    <a:lstStyle/>
                    <a:p>
                      <a:r>
                        <a:rPr lang="ru-RU" sz="900" dirty="0"/>
                        <a:t>Резервные фонды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-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9 215,2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8203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общегосударственные вопросы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132 514,7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146 581,5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269 849,6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279 453,8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373 993,3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47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kern="1200" dirty="0" smtClean="0">
                          <a:effectLst/>
                        </a:rPr>
                        <a:t>293 902,9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323 045,9</a:t>
                      </a:r>
                      <a:endParaRPr lang="ru-RU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543 076,3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554 380,8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661 447,2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23528" y="4293096"/>
            <a:ext cx="8460940" cy="39600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национальную безопасность и правоохранительную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деятельность (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435702"/>
              </p:ext>
            </p:extLst>
          </p:nvPr>
        </p:nvGraphicFramePr>
        <p:xfrm>
          <a:off x="323530" y="4797152"/>
          <a:ext cx="8496943" cy="147381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2484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42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8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14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14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923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ru-RU" sz="900" dirty="0"/>
                        <a:t>Защита населения и территории от чрезвычайных ситуаций природного и техногенного характера, </a:t>
                      </a:r>
                      <a:r>
                        <a:rPr lang="ru-RU" sz="900" dirty="0" smtClean="0"/>
                        <a:t>пожарная</a:t>
                      </a:r>
                      <a:r>
                        <a:rPr lang="ru-RU" sz="900" baseline="0" dirty="0" smtClean="0"/>
                        <a:t> безопасность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37 464,3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900" u="none" strike="noStrike" kern="1200" dirty="0" smtClean="0">
                          <a:effectLst/>
                        </a:rPr>
                        <a:t>62 175,7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80 019,2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52 233,3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52 999,9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9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strike="noStrike" kern="1200" dirty="0">
                          <a:effectLst/>
                        </a:rPr>
                        <a:t>Гражданская оборона</a:t>
                      </a:r>
                      <a:endParaRPr lang="ru-RU" sz="900" b="0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900" u="none" strike="noStrike" kern="1200" dirty="0" smtClean="0">
                          <a:effectLst/>
                        </a:rPr>
                        <a:t>12 562,0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900" u="none" strike="noStrike" kern="1200" dirty="0" smtClean="0">
                          <a:effectLst/>
                        </a:rPr>
                        <a:t>-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989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u="none" strike="noStrike" kern="1200" dirty="0" smtClean="0">
                          <a:effectLst/>
                        </a:rPr>
                        <a:t>50 026,3</a:t>
                      </a:r>
                      <a:endParaRPr kumimoji="0" lang="ru-RU" sz="11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effectLst/>
                        </a:rPr>
                        <a:t>62 175,7</a:t>
                      </a:r>
                      <a:endParaRPr kumimoji="0" lang="ru-RU" sz="11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80 019,2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52 233,2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52 999,9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1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204175"/>
            <a:ext cx="8424936" cy="28800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/>
          <a:effectLst>
            <a:glow rad="101600">
              <a:schemeClr val="accent6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национальную экономику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78889"/>
              </p:ext>
            </p:extLst>
          </p:nvPr>
        </p:nvGraphicFramePr>
        <p:xfrm>
          <a:off x="344240" y="692696"/>
          <a:ext cx="8424934" cy="2460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837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Сельское хозяйство</a:t>
                      </a:r>
                      <a:r>
                        <a:rPr lang="ru-RU" sz="900" baseline="0" dirty="0"/>
                        <a:t> и рыболовство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5 349,0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32 910,2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15 180,5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15 365,7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15 558,3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Водное хозяйство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1 963,3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1 271,0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78,3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Транспорт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248 757,7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299 690,3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32 968,6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Дорожное хозяйство (</a:t>
                      </a:r>
                      <a:r>
                        <a:rPr lang="ru-RU" sz="900" dirty="0" smtClean="0"/>
                        <a:t>дорожные фонды)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755 433,7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651 438,8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392 981,3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327 476,9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444 656,9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Связь и информатика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6 120,0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15 118,9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</a:t>
                      </a:r>
                      <a:r>
                        <a:rPr lang="ru-RU" sz="900" baseline="0" dirty="0"/>
                        <a:t> области национальной экономики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20 444,4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25 432,9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29 908,9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30 484,5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31 566,4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547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1 038 068,1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1 025 862,1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488 149,0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423 408,5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524 834,9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23528" y="3683520"/>
            <a:ext cx="8496944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6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жилищно-коммунальное хозяйство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411738"/>
              </p:ext>
            </p:extLst>
          </p:nvPr>
        </p:nvGraphicFramePr>
        <p:xfrm>
          <a:off x="395536" y="4221088"/>
          <a:ext cx="8424938" cy="180321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032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</a:t>
                      </a:r>
                      <a:r>
                        <a:rPr lang="ru-RU" sz="900" baseline="0" dirty="0" smtClean="0"/>
                        <a:t>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</a:t>
                      </a:r>
                    </a:p>
                    <a:p>
                      <a:pPr algn="ctr"/>
                      <a:r>
                        <a:rPr lang="ru-RU" sz="900" dirty="0"/>
                        <a:t>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Жилищное хозяйство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114 858,7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348 159,4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75 165,7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48 388,5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20 146,5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Коммунальное хозяйство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1 216 165,3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324 899,9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en-US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291 380,9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en-US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830 734,9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en-US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1 205 375,2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Благоустройство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942 367,3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1 070 587,4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718 642,7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146 871,6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318 106,0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</a:t>
                      </a:r>
                      <a:r>
                        <a:rPr lang="ru-RU" sz="900" baseline="0" dirty="0"/>
                        <a:t> области жилищно-коммунального хозяйства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90 706,4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118 069,0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120 352,3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64 287,6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132 919,8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47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2 364 097,7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1 861 715,7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1 205 541,6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1 090 282,6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1 676 547,5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7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33636" y="116632"/>
            <a:ext cx="8476728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образование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391881"/>
              </p:ext>
            </p:extLst>
          </p:nvPr>
        </p:nvGraphicFramePr>
        <p:xfrm>
          <a:off x="341687" y="476673"/>
          <a:ext cx="8460629" cy="1990365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41487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96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04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04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10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>
                          <a:effectLst/>
                        </a:rPr>
                        <a:t>Структура</a:t>
                      </a:r>
                      <a:r>
                        <a:rPr lang="ru-RU" sz="900" baseline="0" dirty="0">
                          <a:effectLst/>
                        </a:rPr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2023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2024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2025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2026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2027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Дошкольное образование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1 030 224,4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1 131 203,0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161 229,9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306 136,0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368 127,7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Общее образование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1 707 843,3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1 873 971,1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2 059 240,1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1 735 678,3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1 800 979,6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Дополнительное образование</a:t>
                      </a:r>
                      <a:r>
                        <a:rPr lang="ru-RU" sz="900" baseline="0" dirty="0"/>
                        <a:t> детей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67 749,2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64 460,0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75 208,2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85 572,8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89 297,0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 err="1"/>
                        <a:t>Молодежная</a:t>
                      </a:r>
                      <a:r>
                        <a:rPr lang="ru-RU" sz="900" dirty="0"/>
                        <a:t> </a:t>
                      </a:r>
                      <a:r>
                        <a:rPr lang="ru-RU" sz="900" dirty="0" smtClean="0"/>
                        <a:t>политика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10 774,4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11 224,8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11 247,7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11 516,0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11 795,1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 области образования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85 517,3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105 507,6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111 710,0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114 853,4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118 589,7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2 902 108,6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3 186 366,5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3 418 635,9</a:t>
                      </a:r>
                      <a:endParaRPr lang="ru-RU" sz="11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3 253 756,5</a:t>
                      </a:r>
                      <a:endParaRPr lang="ru-RU" sz="1100" b="1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1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3 388 789,1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33636" y="2618276"/>
            <a:ext cx="8476728" cy="288032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культуру, кинематографию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тыс.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28361"/>
              </p:ext>
            </p:extLst>
          </p:nvPr>
        </p:nvGraphicFramePr>
        <p:xfrm>
          <a:off x="333635" y="3011753"/>
          <a:ext cx="8476730" cy="11861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20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35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6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12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12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92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Культура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216 950,8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390 515,5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234 607,7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252 163,2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270 226,9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 области культуры, кинематографии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8 040,1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9 412,9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10 654,8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11 034,2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11 454,5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224 990,9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399 928,4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245 262,5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263 197,4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281 681,4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33638" y="4422072"/>
            <a:ext cx="8476727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6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социальную политику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884967"/>
              </p:ext>
            </p:extLst>
          </p:nvPr>
        </p:nvGraphicFramePr>
        <p:xfrm>
          <a:off x="328584" y="4804318"/>
          <a:ext cx="8486835" cy="19227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2434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53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0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23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23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29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ru-RU" sz="900" dirty="0"/>
                        <a:t>Пенсионное обеспечение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21 718,0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23 497,8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29 968,0</a:t>
                      </a:r>
                      <a:endParaRPr lang="ru-RU" sz="9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31 161,7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32 404,2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ru-RU" sz="900" dirty="0"/>
                        <a:t>Социальное</a:t>
                      </a:r>
                      <a:r>
                        <a:rPr lang="ru-RU" sz="900" baseline="0" dirty="0"/>
                        <a:t> обеспечение населения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23 905,4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173 949,9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112 700,5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159 843,8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186 043,1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kern="1200" dirty="0"/>
                        <a:t>Охрана семьи и детства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238 619,6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341 271,4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172 697,1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149 893,7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146 543,4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kern="1200" dirty="0"/>
                        <a:t>Другие вопросы в области социальной политики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2 010,7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1 439,0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b="1" kern="1200" dirty="0">
                          <a:effectLst/>
                        </a:rPr>
                        <a:t>Всего: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286 253,7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540 158,1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315 365,6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340 899,2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364 990,7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8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64538" y="327684"/>
            <a:ext cx="8361273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физическую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культуру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спорт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825105"/>
              </p:ext>
            </p:extLst>
          </p:nvPr>
        </p:nvGraphicFramePr>
        <p:xfrm>
          <a:off x="371134" y="807480"/>
          <a:ext cx="8388934" cy="146706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3530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39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>
                          <a:effectLst/>
                        </a:rPr>
                        <a:t>Структура</a:t>
                      </a:r>
                      <a:r>
                        <a:rPr lang="ru-RU" sz="900" baseline="0" dirty="0">
                          <a:effectLst/>
                        </a:rPr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2023 г</a:t>
                      </a:r>
                      <a:r>
                        <a:rPr lang="ru-RU" sz="900" dirty="0">
                          <a:effectLst/>
                        </a:rPr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2024 г</a:t>
                      </a:r>
                      <a:r>
                        <a:rPr lang="ru-RU" sz="900" dirty="0">
                          <a:effectLst/>
                        </a:rPr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2025 г</a:t>
                      </a:r>
                      <a:r>
                        <a:rPr lang="ru-RU" sz="900" dirty="0">
                          <a:effectLst/>
                        </a:rPr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2026 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2027 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803">
                <a:tc>
                  <a:txBody>
                    <a:bodyPr/>
                    <a:lstStyle/>
                    <a:p>
                      <a:r>
                        <a:rPr lang="ru-RU" sz="900" dirty="0"/>
                        <a:t>Физическая культура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62 553,5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69 199,1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74 578,8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77 712,7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80967,9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803">
                <a:tc>
                  <a:txBody>
                    <a:bodyPr/>
                    <a:lstStyle/>
                    <a:p>
                      <a:r>
                        <a:rPr lang="ru-RU" sz="900" dirty="0"/>
                        <a:t>Массовый спорт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18 086,8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19 756,1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20 434,3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21 124,0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21 841,4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803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 области физической культуры и спорта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5 130,0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6 061,7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7 350,7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7 633,6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7 927,8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/>
                        <a:t>85 770,3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/>
                        <a:t>95 016,9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 smtClean="0"/>
                        <a:t>102 363,8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 smtClean="0"/>
                        <a:t>106 470,3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 smtClean="0"/>
                        <a:t>110 737,1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59533" y="2591111"/>
            <a:ext cx="8452655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средства массовой информации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323666"/>
              </p:ext>
            </p:extLst>
          </p:nvPr>
        </p:nvGraphicFramePr>
        <p:xfrm>
          <a:off x="359533" y="3070907"/>
          <a:ext cx="8424934" cy="9525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3955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Периодическая печать и издательства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8 974,8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8 779,2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9 766,5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9 942,0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10 154,0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kern="1200" dirty="0" smtClean="0"/>
                        <a:t>8 974,8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8 779,2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/>
                        <a:t>9 766,5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/>
                        <a:t>9 942,0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/>
                        <a:t>10 154,0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18847" y="4293096"/>
            <a:ext cx="8452656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обслуживание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государственного (муниципального)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долга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899875"/>
              </p:ext>
            </p:extLst>
          </p:nvPr>
        </p:nvGraphicFramePr>
        <p:xfrm>
          <a:off x="332707" y="4724628"/>
          <a:ext cx="8424936" cy="100862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3717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Обслуживание </a:t>
                      </a:r>
                      <a:r>
                        <a:rPr lang="ru-RU" sz="900" dirty="0" smtClean="0"/>
                        <a:t>государственного (муниципального) внутреннего долга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1 442,8</a:t>
                      </a:r>
                      <a:endParaRPr kumimoji="0" lang="ru-RU" sz="9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2 558,9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32 075,3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106 742,3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170 282,0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1 442,8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2 558,9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32 075,3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106 742,3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170 282,0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7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9" y="0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23528" y="18864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муниципальном образовании «Город Майкоп»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77141"/>
              </p:ext>
            </p:extLst>
          </p:nvPr>
        </p:nvGraphicFramePr>
        <p:xfrm>
          <a:off x="251519" y="1834642"/>
          <a:ext cx="8640961" cy="418664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5052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994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87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5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82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0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465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628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Целевая</a:t>
                      </a:r>
                      <a:r>
                        <a:rPr lang="ru-RU" sz="1100" b="1" u="none" strike="noStrike" baseline="0" dirty="0" smtClean="0">
                          <a:effectLst/>
                          <a:latin typeface="+mn-lt"/>
                        </a:rPr>
                        <a:t> группа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Вид поддержки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2025</a:t>
                      </a:r>
                      <a:r>
                        <a:rPr lang="en-US" sz="11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2026 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2027 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852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Малоимущие одиноко проживающие граждане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ситуации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Единовременная материальная помощь малоимущим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гражданам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на неотложные нужды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1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500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500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500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380,0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380,0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380,0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1924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Малоимущие одиноко проживающие граждане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ситуации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Единовременная материальная помощь на газификацию домовладений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Объем расходов, тыс. 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1655">
                <a:tc v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1924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Участники Великой Отечественной войны, бывшие несовершеннолетние узники фашистских лагерей, вдовы участников (инвалидов)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ВОВ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Единовременная материальная помощь на улучшение социально-бытовых условий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1924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Малоимущие многодетные семьи, имеющие в своем составе 6 и более детей до 18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лет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Ежемесячное пособие многодетной семье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4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40679" y="188640"/>
            <a:ext cx="867045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муниципальном образовании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213533"/>
              </p:ext>
            </p:extLst>
          </p:nvPr>
        </p:nvGraphicFramePr>
        <p:xfrm>
          <a:off x="215518" y="1297631"/>
          <a:ext cx="8712967" cy="379693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898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59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50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49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79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Целевая группа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Вид поддержки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kumimoji="0" lang="en-US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г.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rtl="0" eaLnBrk="1" fontAlgn="ctr" latinLnBrk="0" hangingPunct="1"/>
                      <a:r>
                        <a:rPr kumimoji="0" lang="ru-RU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</a:t>
                      </a:r>
                      <a:r>
                        <a:rPr kumimoji="0" lang="ru-RU" sz="11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г.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rtl="0" eaLnBrk="1" fontAlgn="ctr" latinLnBrk="0" hangingPunct="1"/>
                      <a:r>
                        <a:rPr kumimoji="0" lang="en-US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г.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0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Молодые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семьи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Социальная выплата на приобретение жилья молодым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семьям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4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6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40 589,2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6049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Граждане, которым присвоено звание «Почетный гражданин города Майкопа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Ежемесячная денежная выплата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Численность целевой 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1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608,0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632,3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657,7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600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Лица,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замещавшие должности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службы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Пенсия за выслугу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лет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5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29 968,0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31 061,7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32 404,2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600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Работники образовательных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учреждений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проживающие и работающие в сельских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населенных пунктах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Компенсационные</a:t>
                      </a:r>
                      <a:r>
                        <a:rPr lang="ru-RU" sz="1100" u="none" strike="noStrike" baseline="0" dirty="0">
                          <a:effectLst/>
                          <a:latin typeface="+mn-lt"/>
                        </a:rPr>
                        <a:t> выплаты по возмещению затрат на оплату проезда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500,7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500,7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500,7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9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40000"/>
                <a:lumOff val="60000"/>
              </a:schemeClr>
            </a:gs>
            <a:gs pos="4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92059"/>
              </p:ext>
            </p:extLst>
          </p:nvPr>
        </p:nvGraphicFramePr>
        <p:xfrm>
          <a:off x="179390" y="1125539"/>
          <a:ext cx="8713789" cy="546735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682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44085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77757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Наименование проекта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Место реализации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Срок реализации (срок ввода в эксплуатацию)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Объем финансирования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Результат от реализации общественно-значимого проекта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65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 г. 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(факт)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900" b="1" kern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(оценка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900" b="1" kern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900" b="1" kern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г. 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г. 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63036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Субсидия на  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</a:t>
                      </a:r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Обеспечение</a:t>
                      </a:r>
                      <a:r>
                        <a:rPr lang="en-US" sz="10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жильем 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молодых семей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Муниципальное образование 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</a:t>
                      </a:r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Город</a:t>
                      </a:r>
                      <a:r>
                        <a:rPr lang="en-US" sz="10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Майкоп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62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093,7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51 817,5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40 589,2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Увеличение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 числа молодых семей, улучшивших жилищные условия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9555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Праздничные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мероприятия (детские новогодние утренники, вручение новогодних подарков)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Муниципальное образование 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Город Майкоп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249,8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+mn-lt"/>
                        </a:rPr>
                        <a:t>Повышение социальной защищенности малообеспеченных граждан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8" marB="457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94415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Благотворительные акции (День Победы, мероприятия, посвященные месячнику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«Белая трость»)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Муниципальное образование 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Город Майкоп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277,6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+mn-lt"/>
                        </a:rPr>
                        <a:t>Увеличение количества благотворительных акций и граждан, принявших в них участие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8" marB="457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62089" y="775158"/>
            <a:ext cx="7688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тыс.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2026" y="67271"/>
            <a:ext cx="867045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Сведения о реализации общественно-значимых проектов для 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21610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7964" y="1556793"/>
          <a:ext cx="8748072" cy="48335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2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8012"/>
                <a:gridCol w="9180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80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80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80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80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691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Показатели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3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г.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4 г.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ru-RU" sz="1100" dirty="0" smtClean="0"/>
                        <a:t>(оценка</a:t>
                      </a:r>
                      <a:r>
                        <a:rPr lang="ru-RU" sz="1100" dirty="0"/>
                        <a:t>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5 г. (прогноз</a:t>
                      </a:r>
                      <a:r>
                        <a:rPr lang="ru-RU" sz="1100" dirty="0"/>
                        <a:t>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6 г. (прогноз</a:t>
                      </a:r>
                      <a:r>
                        <a:rPr lang="ru-RU" sz="1100" dirty="0"/>
                        <a:t>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7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dirty="0" smtClean="0"/>
                        <a:t>1.</a:t>
                      </a:r>
                      <a:r>
                        <a:rPr lang="ru-RU" sz="1100" kern="1200" baseline="0" dirty="0" smtClean="0"/>
                        <a:t> </a:t>
                      </a:r>
                      <a:r>
                        <a:rPr lang="ru-RU" sz="1100" kern="1200" dirty="0" smtClean="0"/>
                        <a:t>Объем </a:t>
                      </a:r>
                      <a:r>
                        <a:rPr lang="ru-RU" sz="1100" kern="1200" dirty="0"/>
                        <a:t>отгруженных товаров </a:t>
                      </a:r>
                      <a:r>
                        <a:rPr lang="ru-RU" sz="1100" kern="1200" baseline="0" dirty="0" smtClean="0"/>
                        <a:t> </a:t>
                      </a:r>
                      <a:r>
                        <a:rPr lang="ru-RU" sz="1100" kern="1200" dirty="0" smtClean="0"/>
                        <a:t>собственного производства,</a:t>
                      </a:r>
                      <a:r>
                        <a:rPr lang="ru-RU" sz="1100" kern="1200" baseline="0" dirty="0" smtClean="0"/>
                        <a:t> выполненных работ, услуг (по полному кругу предприятий), всего в действующих ценах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29 832,3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34 956,3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39 702,3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44 681,7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47 755,2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653">
                <a:tc>
                  <a:txBody>
                    <a:bodyPr/>
                    <a:lstStyle/>
                    <a:p>
                      <a:r>
                        <a:rPr lang="ru-RU" sz="1100" dirty="0"/>
                        <a:t>2. Среднесписочная</a:t>
                      </a:r>
                      <a:r>
                        <a:rPr lang="ru-RU" sz="1100" baseline="0" dirty="0"/>
                        <a:t> численность по полному кругу </a:t>
                      </a:r>
                      <a:r>
                        <a:rPr lang="ru-RU" sz="1100" baseline="0" dirty="0" smtClean="0"/>
                        <a:t>предприятий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/>
                        <a:t>человек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</a:t>
                      </a:r>
                      <a:r>
                        <a:rPr lang="ru-RU" sz="1100" baseline="0" dirty="0" smtClean="0"/>
                        <a:t> 514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45 370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45 424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45 483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</a:t>
                      </a:r>
                      <a:r>
                        <a:rPr lang="ru-RU" sz="1100" baseline="0" dirty="0" smtClean="0"/>
                        <a:t> 534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4279">
                <a:tc>
                  <a:txBody>
                    <a:bodyPr/>
                    <a:lstStyle/>
                    <a:p>
                      <a:r>
                        <a:rPr lang="ru-RU" sz="1100" dirty="0"/>
                        <a:t>3. Фонд оплаты труда </a:t>
                      </a:r>
                      <a:r>
                        <a:rPr lang="ru-RU" sz="1100" dirty="0" smtClean="0"/>
                        <a:t>по</a:t>
                      </a:r>
                      <a:r>
                        <a:rPr lang="ru-RU" sz="1100" baseline="0" dirty="0" smtClean="0"/>
                        <a:t> полному кругу предприятий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23 612,6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27 390,7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29 514,2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31 478,4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33 477,5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r>
                        <a:rPr lang="ru-RU" sz="1100" dirty="0"/>
                        <a:t>4. </a:t>
                      </a:r>
                      <a:r>
                        <a:rPr lang="ru-RU" sz="1100" dirty="0" smtClean="0"/>
                        <a:t>Прибыль, всего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8 271,1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9 164,4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10 035,0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10 717,4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11 478,3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5. </a:t>
                      </a:r>
                      <a:r>
                        <a:rPr lang="ru-RU" sz="1100" dirty="0"/>
                        <a:t>Стоимость</a:t>
                      </a:r>
                      <a:r>
                        <a:rPr lang="ru-RU" sz="1100" baseline="0" dirty="0"/>
                        <a:t> основных </a:t>
                      </a:r>
                      <a:r>
                        <a:rPr lang="ru-RU" sz="1100" baseline="0" dirty="0" smtClean="0"/>
                        <a:t>фондов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18 433,6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</a:t>
                      </a:r>
                      <a:r>
                        <a:rPr lang="ru-RU" sz="1100" baseline="0" dirty="0" smtClean="0"/>
                        <a:t> 406,0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22 609,8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25 006,5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27 557,1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6. </a:t>
                      </a:r>
                      <a:r>
                        <a:rPr lang="ru-RU" sz="1100" dirty="0"/>
                        <a:t>Оборот розничной </a:t>
                      </a:r>
                      <a:r>
                        <a:rPr lang="ru-RU" sz="1100" dirty="0" smtClean="0"/>
                        <a:t>торговли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58 016,5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62 147,3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67 218,5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71 515,1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76 607,0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7. </a:t>
                      </a:r>
                      <a:r>
                        <a:rPr lang="ru-RU" sz="1100" dirty="0"/>
                        <a:t>Оборот общественного </a:t>
                      </a:r>
                      <a:r>
                        <a:rPr lang="ru-RU" sz="1100" dirty="0" smtClean="0"/>
                        <a:t>питания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2 155,1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2 421,2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2 570,9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2 754,0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2 958,7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3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8. </a:t>
                      </a:r>
                      <a:r>
                        <a:rPr lang="ru-RU" sz="1100" dirty="0"/>
                        <a:t>Объем платных</a:t>
                      </a:r>
                      <a:r>
                        <a:rPr lang="ru-RU" sz="1100" baseline="0" dirty="0"/>
                        <a:t> услуг </a:t>
                      </a:r>
                      <a:r>
                        <a:rPr lang="ru-RU" sz="1100" baseline="0" dirty="0" smtClean="0"/>
                        <a:t>населению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17 403,2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19 273,2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20 705,50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22 201,3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23 782,0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85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9. </a:t>
                      </a:r>
                      <a:r>
                        <a:rPr lang="ru-RU" sz="1100" dirty="0"/>
                        <a:t>Инвестиции в основной капитал </a:t>
                      </a:r>
                      <a:r>
                        <a:rPr lang="ru-RU" sz="1100" dirty="0" smtClean="0"/>
                        <a:t>(по </a:t>
                      </a:r>
                      <a:r>
                        <a:rPr lang="ru-RU" sz="1100" dirty="0"/>
                        <a:t>крупным и средним </a:t>
                      </a:r>
                      <a:r>
                        <a:rPr lang="ru-RU" sz="1100" dirty="0" smtClean="0"/>
                        <a:t>предприятиям)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9 611,3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12 800,0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13 440,0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14 242,5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15 146,9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91580" y="476673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прогнозные показатели социально-экономического развития 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35548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614685"/>
              </p:ext>
            </p:extLst>
          </p:nvPr>
        </p:nvGraphicFramePr>
        <p:xfrm>
          <a:off x="244451" y="1124335"/>
          <a:ext cx="8678031" cy="44822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98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97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087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87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0872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872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0872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86537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465259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Наименование проекта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Место реализации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Срок реализации (срок </a:t>
                      </a:r>
                      <a:endParaRPr lang="ru-RU" sz="900" b="1" i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900" b="1" i="0" dirty="0" smtClean="0">
                          <a:solidFill>
                            <a:schemeClr val="bg1"/>
                          </a:solidFill>
                        </a:rPr>
                        <a:t>ввода </a:t>
                      </a:r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в </a:t>
                      </a:r>
                      <a:r>
                        <a:rPr lang="ru-RU" sz="900" b="1" i="0" dirty="0" smtClean="0">
                          <a:solidFill>
                            <a:schemeClr val="bg1"/>
                          </a:solidFill>
                        </a:rPr>
                        <a:t>эксплуатацию)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Объем финансирования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Результат от реализации общественно-значимого проекта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85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168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Формирование современной городской среды 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Муниципальное образование </a:t>
                      </a:r>
                      <a:r>
                        <a:rPr lang="ru-RU" sz="9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«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Город Майкоп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85 668,1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212 083,5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511 845,0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420,0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420,0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Обустройство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дворовых и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общественных территорий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8519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Расходы по </a:t>
                      </a:r>
                      <a:r>
                        <a:rPr lang="ru-RU" sz="9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подпрограмме 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«Доступная среда»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Муниципальное образование </a:t>
                      </a:r>
                      <a:r>
                        <a:rPr lang="ru-RU" sz="9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«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Город Майкоп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числа инвалидов по зрению, обеспеченных средствами реабилитации, не вошедшими в федеральный перечень реабилитационных мероприятий, технических средств реабилитации и услуг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5820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Расходы по нацпроекту</a:t>
                      </a:r>
                      <a:r>
                        <a:rPr lang="ru-RU" sz="9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«Безопасные и качественные дороги»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Муниципальное образование «Город Майкоп»</a:t>
                      </a:r>
                    </a:p>
                    <a:p>
                      <a:pPr algn="ctr"/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313 162,4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202 207,6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199 822,2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200 000,0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200 000,0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Ремонт дорог, обустройство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участков дорог элементами безопасности дорожного движения (установка светофоров, ограждений и искусственных неровностей)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84512" y="636658"/>
            <a:ext cx="73039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err="1">
                <a:solidFill>
                  <a:schemeClr val="bg1"/>
                </a:solidFill>
              </a:rPr>
              <a:t>тыс.руб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451" y="190574"/>
            <a:ext cx="867045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Сведения о реализации общественно-значимых проектов для муниципального образования «Город Майкоп</a:t>
            </a:r>
            <a:r>
              <a:rPr lang="ru-RU" sz="2000" b="1" i="1" kern="0" dirty="0" smtClean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  </a:t>
            </a:r>
            <a:endParaRPr lang="ru-RU" sz="2000" b="1" i="1" kern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E6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kern="0" dirty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Программно-целевые расходы </a:t>
            </a:r>
            <a:r>
              <a:rPr lang="ru-RU" sz="2000" b="1" i="1" kern="0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000" b="1" i="1" kern="0" dirty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образования «Город Майкоп</a:t>
            </a:r>
            <a:r>
              <a:rPr lang="ru-RU" sz="2000" b="1" i="1" kern="0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в 2025 году</a:t>
            </a:r>
            <a:endParaRPr lang="ru-RU" sz="2000" b="1" i="1" kern="0" dirty="0">
              <a:ln w="9000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366" y="955921"/>
            <a:ext cx="8229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Интегрированные в бюджетный процесс муниципальные программы муниципального образования «Город Майкоп» учитывают все направления социально-экономического развития муниципального образования и позволяют более четко определить приоритеты использования бюджетных средств и, следовательно, создают условия для повышения качества бюджетного планирования, эффективности, гибкости и результативности использования бюджетных средств.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83446719"/>
              </p:ext>
            </p:extLst>
          </p:nvPr>
        </p:nvGraphicFramePr>
        <p:xfrm>
          <a:off x="971600" y="2132856"/>
          <a:ext cx="7344816" cy="3923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40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845" y="200834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Расходы бюджета муниципального образования «Город Майкоп» на реализацию муниципальных программ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239882"/>
              </p:ext>
            </p:extLst>
          </p:nvPr>
        </p:nvGraphicFramePr>
        <p:xfrm>
          <a:off x="107505" y="1039525"/>
          <a:ext cx="8928991" cy="570199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365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Наименование 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2023 г.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2024 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2025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2026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</a:t>
                      </a:r>
                      <a:r>
                        <a:rPr lang="ru-RU" sz="1100" baseline="0" dirty="0" smtClean="0"/>
                        <a:t>)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2027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</a:t>
                      </a:r>
                      <a:r>
                        <a:rPr lang="ru-RU" sz="1100" baseline="0" dirty="0" smtClean="0"/>
                        <a:t>прогноз)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сельского хозяйства и регулирование рынков сельскохозяйственной продукции, сырья и продовольствия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3 706,5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4 483,2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5 279,5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5 464,7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5 657,3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общественного пассажирского транспорта в муниципальном образовании «Город Майкоп»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243 125,1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287 013,7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50 000,0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50 000,0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32 968,6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Информатизация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100" u="none" strike="noStrike" baseline="0" dirty="0">
                          <a:effectLst/>
                        </a:rPr>
                        <a:t>Администрации </a:t>
                      </a:r>
                      <a:r>
                        <a:rPr lang="ru-RU" sz="1100" u="none" strike="noStrike" dirty="0">
                          <a:effectLst/>
                        </a:rPr>
                        <a:t>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6 848,6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15 188,4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24 032,2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15 641,3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21 641,2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системы образования муниципального образования «Город Майкоп</a:t>
                      </a:r>
                      <a:r>
                        <a:rPr lang="ru-RU" sz="1100" u="none" strike="noStrike" dirty="0" smtClean="0">
                          <a:effectLst/>
                        </a:rPr>
                        <a:t>»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2 864 634,4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3 150 453,5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1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3 381 558,5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3 225 626,8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3 360 227,2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территориального общественного самоуправления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36 322,6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36 572,0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58 591,0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58 591,0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58 591,0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культуры</a:t>
                      </a:r>
                      <a:r>
                        <a:rPr lang="ru-RU" sz="1100" u="none" strike="noStrike" baseline="0" dirty="0">
                          <a:effectLst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</a:rPr>
                        <a:t>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224 451,3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507 985,0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244 749,6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262 684,5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</a:t>
                      </a:r>
                      <a:r>
                        <a:rPr lang="en-US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668,6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err="1" smtClean="0">
                          <a:effectLst/>
                        </a:rPr>
                        <a:t>Молодежь</a:t>
                      </a:r>
                      <a:r>
                        <a:rPr lang="ru-RU" sz="1100" u="none" strike="noStrike" dirty="0" smtClean="0">
                          <a:effectLst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</a:rPr>
                        <a:t>столицы </a:t>
                      </a:r>
                      <a:r>
                        <a:rPr lang="ru-RU" sz="1100" u="none" strike="noStrike" dirty="0" smtClean="0">
                          <a:effectLst/>
                        </a:rPr>
                        <a:t>Адыгеи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10 774,4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11 224,7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11 247,7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516,0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11 795,1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О </a:t>
                      </a:r>
                      <a:r>
                        <a:rPr lang="ru-RU" sz="1100" u="none" strike="noStrike" dirty="0">
                          <a:effectLst/>
                        </a:rPr>
                        <a:t>противодействии коррупции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Управление </a:t>
                      </a:r>
                      <a:r>
                        <a:rPr lang="ru-RU" sz="1100" u="none" strike="noStrike" dirty="0">
                          <a:effectLst/>
                        </a:rPr>
                        <a:t>муниципальными </a:t>
                      </a:r>
                      <a:r>
                        <a:rPr lang="ru-RU" sz="1100" u="none" strike="noStrike" dirty="0" smtClean="0">
                          <a:effectLst/>
                        </a:rPr>
                        <a:t>финансами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31 565,4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22 317,3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59 437,7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135 016,3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199 620,3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средств массовой информации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8 974,8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8 779,2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9 766,5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9 942,0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10 154,0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жилищно-коммунального, дорожного хозяйства и благоустройства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2 231 950,8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1 379 382,7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010 442,5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1 368 188,6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2 099 875,5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Обеспечение </a:t>
                      </a:r>
                      <a:r>
                        <a:rPr lang="ru-RU" sz="1100" u="none" strike="noStrike" dirty="0">
                          <a:effectLst/>
                        </a:rPr>
                        <a:t>деятельности и реализации полномочий Комитета по управлению имуществом муниципального образования «Город Майкоп»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38 339,9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40 749,1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52 922,4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54 702,6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56 455,2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4415" y="777915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тыс.руб</a:t>
            </a:r>
            <a:r>
              <a:rPr lang="ru-RU" sz="11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32656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Расходы бюджета муниципального образования «Город Майкоп» на реализацию муниципальных программ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03788"/>
              </p:ext>
            </p:extLst>
          </p:nvPr>
        </p:nvGraphicFramePr>
        <p:xfrm>
          <a:off x="107504" y="1562147"/>
          <a:ext cx="8905466" cy="436406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6221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06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Наименование 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2023 г. 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2024 г</a:t>
                      </a:r>
                      <a:r>
                        <a:rPr lang="ru-RU" sz="1100" dirty="0"/>
                        <a:t>. (оценка)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2025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2026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</a:t>
                      </a:r>
                      <a:r>
                        <a:rPr lang="ru-RU" sz="1100" baseline="0" dirty="0" smtClean="0"/>
                        <a:t>)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2027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</a:t>
                      </a:r>
                      <a:r>
                        <a:rPr lang="ru-RU" sz="1100" baseline="0" dirty="0" smtClean="0"/>
                        <a:t>)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Формирование </a:t>
                      </a:r>
                      <a:r>
                        <a:rPr lang="ru-RU" sz="1100" u="none" strike="noStrike" dirty="0">
                          <a:effectLst/>
                        </a:rPr>
                        <a:t>современной городской среды в </a:t>
                      </a:r>
                      <a:r>
                        <a:rPr lang="ru-RU" sz="1100" u="none" strike="noStrike" baseline="0" dirty="0">
                          <a:effectLst/>
                        </a:rPr>
                        <a:t>муниципальном образовании </a:t>
                      </a:r>
                      <a:r>
                        <a:rPr lang="ru-RU" sz="1100" u="none" strike="noStrike" dirty="0">
                          <a:effectLst/>
                        </a:rPr>
                        <a:t>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755 802,9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677 701,7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511 845,0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420,0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420,0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Экономическое </a:t>
                      </a:r>
                      <a:r>
                        <a:rPr lang="ru-RU" sz="1100" u="none" strike="noStrike" dirty="0">
                          <a:effectLst/>
                        </a:rPr>
                        <a:t>развитие и формирование</a:t>
                      </a:r>
                      <a:r>
                        <a:rPr lang="ru-RU" sz="1100" u="none" strike="noStrike" baseline="0" dirty="0">
                          <a:effectLst/>
                        </a:rPr>
                        <a:t> инвестиционной привлекательности</a:t>
                      </a:r>
                      <a:r>
                        <a:rPr lang="ru-RU" sz="1100" u="none" strike="noStrike" dirty="0">
                          <a:effectLst/>
                        </a:rPr>
                        <a:t>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905,2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905,2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905,2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905,2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Профилактика </a:t>
                      </a:r>
                      <a:r>
                        <a:rPr lang="ru-RU" sz="1100" u="none" strike="noStrike" dirty="0">
                          <a:effectLst/>
                        </a:rPr>
                        <a:t>правонарушений и обеспечение безопасности жизнедеятельности населения на территории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49 557,9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62 083,1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79 774,8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51 988,8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52 755,5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Социальная </a:t>
                      </a:r>
                      <a:r>
                        <a:rPr lang="ru-RU" sz="1100" u="none" strike="noStrike" dirty="0">
                          <a:effectLst/>
                        </a:rPr>
                        <a:t>поддержка отдельных категорий</a:t>
                      </a:r>
                      <a:r>
                        <a:rPr lang="ru-RU" sz="1100" u="none" strike="noStrike" baseline="0" dirty="0">
                          <a:effectLst/>
                        </a:rPr>
                        <a:t> граждан муниципального образования </a:t>
                      </a:r>
                      <a:r>
                        <a:rPr lang="ru-RU" sz="1100" u="none" strike="noStrike" dirty="0">
                          <a:effectLst/>
                        </a:rPr>
                        <a:t>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2 724,2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147 965,0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107 685,0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153 740,0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184 850,0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Улучшение </a:t>
                      </a:r>
                      <a:r>
                        <a:rPr lang="ru-RU" sz="1100" u="none" strike="noStrike" dirty="0">
                          <a:effectLst/>
                        </a:rPr>
                        <a:t>жилищных условий граждан, проживающих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254 524,1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557 842,7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234 902,1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186 808,7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150 216,4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физической культуры и спорта, формирование здорового образа жизни населения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85 619,3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94 837,2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102 179,5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106 284,8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110 550,4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Укрепление общественного здоровья населения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32,4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68"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effectLst/>
                        </a:rPr>
                        <a:t>Итого: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935" marR="6935" marT="693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6 849 509,4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7 005 864,7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5 945</a:t>
                      </a:r>
                      <a:r>
                        <a:rPr lang="en-US" sz="11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699,1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5 697 902,5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6 635 733,9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78082" y="1176760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тыс.руб</a:t>
            </a:r>
            <a:r>
              <a:rPr lang="ru-RU" sz="11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7851" y="116634"/>
            <a:ext cx="7882583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системы  образования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«Город Майкоп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22062" y="1022859"/>
            <a:ext cx="616832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b="1" dirty="0">
              <a:solidFill>
                <a:prstClr val="black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</a:rPr>
              <a:t>Повышение эффективности и качества оказания услуг в сфере образования муниципального образовании «Город Майкоп</a:t>
            </a:r>
            <a:r>
              <a:rPr lang="ru-RU" sz="1000" dirty="0" smtClean="0">
                <a:solidFill>
                  <a:schemeClr val="bg1"/>
                </a:solidFill>
              </a:rPr>
              <a:t>».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2062" y="1712756"/>
            <a:ext cx="6235754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  <a:endParaRPr lang="ru-RU" sz="1000" b="1" dirty="0">
              <a:solidFill>
                <a:prstClr val="black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1. Создание </a:t>
            </a:r>
            <a:r>
              <a:rPr lang="ru-RU" sz="1000" dirty="0">
                <a:solidFill>
                  <a:schemeClr val="bg1"/>
                </a:solidFill>
              </a:rPr>
              <a:t>в системе дошкольного образования равных условий для современного качественного образования, в том числе привлечение негосударственных организаций в сферу дошкольного образования</a:t>
            </a:r>
            <a:r>
              <a:rPr lang="ru-RU" sz="1000" dirty="0" smtClean="0">
                <a:solidFill>
                  <a:schemeClr val="bg1"/>
                </a:solidFill>
              </a:rPr>
              <a:t>.</a:t>
            </a:r>
            <a:endParaRPr lang="ru-RU" sz="1000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</a:rPr>
              <a:t>2. Создание условий по предоставлению образовательных услуг в системе начального, общего, основного общего и среднего общего образования в соответствии с требованиями федеральных государственных образовательных стандартов на основе внедрения современных образовательных технологий</a:t>
            </a:r>
            <a:r>
              <a:rPr lang="ru-RU" sz="1000" dirty="0" smtClean="0">
                <a:solidFill>
                  <a:schemeClr val="bg1"/>
                </a:solidFill>
              </a:rPr>
              <a:t>.</a:t>
            </a:r>
            <a:endParaRPr lang="ru-RU" sz="1000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</a:rPr>
              <a:t>3. Развитие творческих способностей детей, удовлетворение их индивидуальных потребностей в интеллектуальном и нравственном совершенствовании, а также организация их свободного времени</a:t>
            </a:r>
            <a:r>
              <a:rPr lang="ru-RU" sz="1000" dirty="0" smtClean="0">
                <a:solidFill>
                  <a:schemeClr val="bg1"/>
                </a:solidFill>
              </a:rPr>
              <a:t>.</a:t>
            </a:r>
            <a:endParaRPr lang="ru-RU" sz="1000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</a:rPr>
              <a:t>4. Обеспечение условий для эффективного управления сферой образования, обеспечение высокого качества управления процессами развития образования на муниципальном уровне</a:t>
            </a:r>
            <a:r>
              <a:rPr lang="ru-RU" sz="1000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5</a:t>
            </a:r>
            <a:r>
              <a:rPr lang="ru-RU" sz="1000" dirty="0">
                <a:solidFill>
                  <a:schemeClr val="bg1"/>
                </a:solidFill>
              </a:rPr>
              <a:t>. Создание условий по обеспечению комплексной безопасности образовательных организаций муниципального образования "Город Майкоп".</a:t>
            </a:r>
          </a:p>
          <a:p>
            <a:pPr>
              <a:defRPr/>
            </a:pPr>
            <a:endParaRPr lang="ru-RU" sz="1400" dirty="0">
              <a:solidFill>
                <a:srgbClr val="323232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117016"/>
              </p:ext>
            </p:extLst>
          </p:nvPr>
        </p:nvGraphicFramePr>
        <p:xfrm>
          <a:off x="287339" y="4077073"/>
          <a:ext cx="8569325" cy="257785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5271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403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(тыс.руб.)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</a:t>
                      </a:r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7228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2 864 634,4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3 166 090,0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3 381 558,5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3 225 626,8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3 360 227,2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005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306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900" kern="1200" dirty="0" smtClean="0">
                          <a:effectLst/>
                        </a:rPr>
                        <a:t>Доля родителей (законных представителей) в муниципальном образовании </a:t>
                      </a:r>
                      <a:r>
                        <a:rPr kumimoji="0" lang="ru-RU" sz="900" kern="1200" dirty="0" smtClean="0">
                          <a:effectLst/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kumimoji="0" lang="ru-RU" sz="900" kern="1200" dirty="0" smtClean="0">
                          <a:effectLst/>
                        </a:rPr>
                        <a:t>Город Майкоп</a:t>
                      </a:r>
                      <a:r>
                        <a:rPr kumimoji="0" lang="ru-RU" sz="900" kern="1200" dirty="0" smtClean="0">
                          <a:effectLst/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kumimoji="0" lang="ru-RU" sz="900" kern="1200" dirty="0" smtClean="0">
                          <a:effectLst/>
                        </a:rPr>
                        <a:t>, удовлетворённых качеством предоставляемых образовательных услуг, к общему числу опрошенных родителей (законных представителей), %</a:t>
                      </a:r>
                      <a:endParaRPr lang="ru-RU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92,0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92,3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92,5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92,7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714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900" kern="1200" dirty="0" smtClean="0">
                          <a:effectLst/>
                        </a:rPr>
                        <a:t>Доля родителей (законных представителей), </a:t>
                      </a:r>
                      <a:r>
                        <a:rPr kumimoji="0" lang="ru-RU" sz="900" kern="1200" dirty="0" err="1" smtClean="0">
                          <a:effectLst/>
                        </a:rPr>
                        <a:t>удовлетворенных</a:t>
                      </a:r>
                      <a:r>
                        <a:rPr kumimoji="0" lang="ru-RU" sz="900" kern="1200" dirty="0" smtClean="0">
                          <a:effectLst/>
                        </a:rPr>
                        <a:t> материально-техническим обеспечением образовательных организаций муниципального образования </a:t>
                      </a:r>
                      <a:r>
                        <a:rPr kumimoji="0" lang="ru-RU" sz="900" kern="1200" dirty="0" smtClean="0">
                          <a:effectLst/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kumimoji="0" lang="ru-RU" sz="900" kern="1200" dirty="0" smtClean="0">
                          <a:effectLst/>
                        </a:rPr>
                        <a:t>Город Майкоп</a:t>
                      </a:r>
                      <a:r>
                        <a:rPr kumimoji="0" lang="ru-RU" sz="900" kern="1200" dirty="0" smtClean="0">
                          <a:effectLst/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kumimoji="0" lang="ru-RU" sz="900" kern="1200" dirty="0" smtClean="0">
                          <a:effectLst/>
                        </a:rPr>
                        <a:t>, к общему числу опрошенных родителей (законных представителей), %</a:t>
                      </a:r>
                      <a:endParaRPr lang="ru-RU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76,0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76,3</a:t>
                      </a:r>
                      <a:endParaRPr lang="ru-RU" sz="1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76,5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76,8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8" b="86145" l="26000" r="74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71" t="13814" r="25720" b="13975"/>
          <a:stretch/>
        </p:blipFill>
        <p:spPr bwMode="auto">
          <a:xfrm>
            <a:off x="467544" y="1556792"/>
            <a:ext cx="2354518" cy="206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1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23528" y="120989"/>
            <a:ext cx="8275441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отдельных категорий граждан муниципального образования «Город Майкоп»</a:t>
            </a:r>
          </a:p>
          <a:p>
            <a:pPr algn="ctr">
              <a:defRPr/>
            </a:pPr>
            <a:endParaRPr lang="ru-RU" sz="1000" i="1" dirty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2598" y="1234404"/>
            <a:ext cx="506095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i="1" dirty="0">
              <a:solidFill>
                <a:srgbClr val="4E854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50" dirty="0">
                <a:solidFill>
                  <a:schemeClr val="bg1"/>
                </a:solidFill>
              </a:rPr>
              <a:t>Повышение уровня и качества жизни отдельных категорий граждан, проживающих на территории муниципального образования «Город Майкоп</a:t>
            </a:r>
            <a:r>
              <a:rPr lang="ru-RU" sz="1050" dirty="0" smtClean="0">
                <a:solidFill>
                  <a:schemeClr val="bg1"/>
                </a:solidFill>
              </a:rPr>
              <a:t>».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2598" y="2132856"/>
            <a:ext cx="505755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  <a:endParaRPr lang="ru-RU" sz="1000" b="1" dirty="0">
              <a:solidFill>
                <a:srgbClr val="4E854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>
                <a:solidFill>
                  <a:schemeClr val="bg1"/>
                </a:solidFill>
              </a:rPr>
              <a:t>Оказание мер социальной поддержки и предоставление адресной социальной помощи отдельным категориям граждан.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>
                <a:solidFill>
                  <a:schemeClr val="bg1"/>
                </a:solidFill>
              </a:rPr>
              <a:t>Создание условий развития гражданского общества для интеграции инвалидов, а также маломобильных групп населения (далее – МГН) в социум через активную социальную деятельность.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419670"/>
              </p:ext>
            </p:extLst>
          </p:nvPr>
        </p:nvGraphicFramePr>
        <p:xfrm>
          <a:off x="323528" y="3861048"/>
          <a:ext cx="8578430" cy="208823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6082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885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</a:t>
                      </a:r>
                      <a:r>
                        <a:rPr lang="ru-RU" sz="1100" dirty="0" smtClean="0"/>
                        <a:t>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2900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2 724,1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147 965,0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107 685,0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153 740,0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184 850,0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60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81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Доля граждан, получивших социальную поддержку, к общему количеству обратившихся </a:t>
                      </a:r>
                      <a:r>
                        <a:rPr lang="ru-RU" sz="1100" u="none" strike="noStrike" dirty="0" smtClean="0">
                          <a:effectLst/>
                        </a:rPr>
                        <a:t>граждан, %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30" b="71481" l="31250" r="70000">
                        <a14:foregroundMark x1="37240" y1="42222" x2="37240" y2="44352"/>
                        <a14:foregroundMark x1="36615" y1="48796" x2="36719" y2="60093"/>
                        <a14:foregroundMark x1="40625" y1="50463" x2="40625" y2="50463"/>
                        <a14:foregroundMark x1="48750" y1="37593" x2="48750" y2="37593"/>
                        <a14:foregroundMark x1="56302" y1="38889" x2="53750" y2="41019"/>
                        <a14:foregroundMark x1="33542" y1="35741" x2="32865" y2="44537"/>
                        <a14:foregroundMark x1="57396" y1="47130" x2="57396" y2="47130"/>
                        <a14:backgroundMark x1="41823" y1="38148" x2="43229" y2="42870"/>
                        <a14:backgroundMark x1="44844" y1="55185" x2="45104" y2="67315"/>
                        <a14:backgroundMark x1="54583" y1="57130" x2="53906" y2="62685"/>
                        <a14:backgroundMark x1="58073" y1="64815" x2="58073" y2="64815"/>
                        <a14:backgroundMark x1="60313" y1="63519" x2="60313" y2="63519"/>
                        <a14:backgroundMark x1="60260" y1="67778" x2="60260" y2="67778"/>
                        <a14:backgroundMark x1="60156" y1="57500" x2="60156" y2="57500"/>
                        <a14:backgroundMark x1="60052" y1="58426" x2="60052" y2="58426"/>
                        <a14:backgroundMark x1="49010" y1="64815" x2="49375" y2="70093"/>
                        <a14:backgroundMark x1="41823" y1="67778" x2="41823" y2="70741"/>
                        <a14:backgroundMark x1="38958" y1="59630" x2="38958" y2="59630"/>
                        <a14:backgroundMark x1="37135" y1="60093" x2="37135" y2="6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5" t="34690" r="30014" b="28890"/>
          <a:stretch/>
        </p:blipFill>
        <p:spPr bwMode="auto">
          <a:xfrm>
            <a:off x="683568" y="1772816"/>
            <a:ext cx="286099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2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6" y="116632"/>
            <a:ext cx="892899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«Профилактика правонарушений и обеспечение безопасности жизнедеятельности населения на территории муниципального образования «Город Майкоп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4136" y="974310"/>
            <a:ext cx="5832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algn="just">
              <a:defRPr/>
            </a:pPr>
            <a:r>
              <a:rPr lang="ru-RU" sz="1050" dirty="0">
                <a:solidFill>
                  <a:schemeClr val="bg1"/>
                </a:solidFill>
              </a:rPr>
              <a:t>Повышение уровня безопасности населения и территорий муниципального образования «Город Майкоп</a:t>
            </a:r>
            <a:r>
              <a:rPr lang="ru-RU" sz="1050" dirty="0" smtClean="0">
                <a:solidFill>
                  <a:schemeClr val="bg1"/>
                </a:solidFill>
              </a:rPr>
              <a:t>».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3738" y="1756114"/>
            <a:ext cx="583304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профилактики правонарушений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эффективной деятельности и управления в области гражданской обороны, защиты населения и территорий от чрезвычайных ситуаций.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первичных мер пожарной безопасности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Организация </a:t>
            </a:r>
            <a:r>
              <a:rPr lang="ru-RU" sz="1000" dirty="0">
                <a:solidFill>
                  <a:schemeClr val="bg1"/>
                </a:solidFill>
              </a:rPr>
              <a:t>эффективной работы единой дежурно-диспетчерской службы г. Майкопа при использовании аппаратно-программного комплекса «Безопасный город»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своевременного и гарантированного оповещения населения муниципального образования «Город Майкоп» об угрозе возникновения или о возникновении чрезвычайных ситуаций природного и техногенного характера.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083620"/>
              </p:ext>
            </p:extLst>
          </p:nvPr>
        </p:nvGraphicFramePr>
        <p:xfrm>
          <a:off x="166315" y="4149080"/>
          <a:ext cx="8847137" cy="264748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7525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97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20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1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64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657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076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49 557,9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65 397,8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79 774,8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51 988,8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52 755,5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677"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Целевые </a:t>
                      </a:r>
                      <a:r>
                        <a:rPr lang="ru-RU" sz="900" dirty="0"/>
                        <a:t>показатели реализации муниципальной программы</a:t>
                      </a:r>
                      <a:endParaRPr lang="ru-RU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</a:rPr>
                        <a:t>Уровень </a:t>
                      </a:r>
                      <a:r>
                        <a:rPr lang="ru-RU" sz="900" u="none" strike="noStrike" dirty="0">
                          <a:effectLst/>
                        </a:rPr>
                        <a:t>реализации профилактических мероприятий на территории муниципального образования «Город Майкоп»,</a:t>
                      </a:r>
                      <a:r>
                        <a:rPr lang="ru-RU" sz="900" u="none" strike="noStrike" baseline="0" dirty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20,67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20,71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20,73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20,73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Уровень реализации мероприятий по подготовке населения муниципального образования «Город Майкоп» по вопросам гражданской обороны и защиты населения и территорий от чрезвычайных </a:t>
                      </a:r>
                      <a:r>
                        <a:rPr lang="ru-RU" sz="900" u="none" strike="noStrike" dirty="0" smtClean="0">
                          <a:effectLst/>
                        </a:rPr>
                        <a:t>ситуаций мирного и военного времени,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12,53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>
                          <a:effectLst/>
                        </a:rPr>
                        <a:t>12,55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12,56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12,56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Уровень реализации мероприятий пожарной безопасности на территории муниципального образования «Город Майкоп»,</a:t>
                      </a:r>
                      <a:r>
                        <a:rPr lang="ru-RU" sz="900" u="none" strike="noStrike" baseline="0" dirty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50,12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50,22</a:t>
                      </a:r>
                      <a:endParaRPr lang="ru-RU" sz="120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50,27</a:t>
                      </a:r>
                      <a:endParaRPr lang="ru-RU" sz="120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50,27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1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Количество муниципальных камер уличного видеонаблюдения установленных на 1 км2 города Майкопа,</a:t>
                      </a:r>
                      <a:r>
                        <a:rPr lang="ru-RU" sz="900" u="none" strike="noStrike" baseline="0" dirty="0">
                          <a:effectLst/>
                        </a:rPr>
                        <a:t> ед./км2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1,14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1,23</a:t>
                      </a:r>
                      <a:endParaRPr lang="ru-RU" sz="120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1,32</a:t>
                      </a:r>
                      <a:endParaRPr lang="ru-RU" sz="120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1,4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1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Доля звукового покрытия территории муниципального образования «Город Майкоп» </a:t>
                      </a:r>
                      <a:r>
                        <a:rPr lang="ru-RU" sz="900" u="none" strike="noStrike" dirty="0" smtClean="0">
                          <a:effectLst/>
                        </a:rPr>
                        <a:t> от </a:t>
                      </a:r>
                      <a:r>
                        <a:rPr lang="ru-RU" sz="900" u="none" strike="noStrike" dirty="0">
                          <a:effectLst/>
                        </a:rPr>
                        <a:t>общей площади муниципального образования «Город Майкоп»,</a:t>
                      </a:r>
                      <a:r>
                        <a:rPr lang="ru-RU" sz="900" u="none" strike="noStrike" baseline="0" dirty="0">
                          <a:effectLst/>
                        </a:rPr>
                        <a:t> </a:t>
                      </a:r>
                      <a:r>
                        <a:rPr kumimoji="0" lang="ru-RU" sz="900" kern="1200" dirty="0">
                          <a:effectLst/>
                        </a:rPr>
                        <a:t>% х 10</a:t>
                      </a:r>
                      <a:r>
                        <a:rPr kumimoji="0" lang="ru-RU" sz="900" kern="1200" baseline="30000" dirty="0">
                          <a:effectLst/>
                        </a:rPr>
                        <a:t>-2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2,07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3,63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1,04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1,45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9471" r="27170" b="4319"/>
          <a:stretch/>
        </p:blipFill>
        <p:spPr bwMode="auto">
          <a:xfrm>
            <a:off x="467544" y="1381571"/>
            <a:ext cx="2256010" cy="240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" y="-27384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18864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муниципального образования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Майкоп»</a:t>
            </a:r>
          </a:p>
          <a:p>
            <a:pPr algn="ctr">
              <a:defRPr/>
            </a:pPr>
            <a:endParaRPr lang="ru-RU" sz="1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–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3788296" y="1559038"/>
            <a:ext cx="5032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solidFill>
                  <a:schemeClr val="bg1"/>
                </a:solidFill>
              </a:rPr>
              <a:t>Реализация стратегической роли культуры как духовно-нравственного основания развития личности и государства, а также развитие туризма для приобщения граждан к культурному </a:t>
            </a:r>
            <a:r>
              <a:rPr lang="ru-RU" sz="1100" dirty="0" smtClean="0">
                <a:solidFill>
                  <a:schemeClr val="bg1"/>
                </a:solidFill>
              </a:rPr>
              <a:t>наследию.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3779913" y="2531070"/>
            <a:ext cx="51125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sz="1100" dirty="0" smtClean="0">
              <a:solidFill>
                <a:schemeClr val="bg1"/>
              </a:solidFill>
            </a:endParaRPr>
          </a:p>
          <a:p>
            <a:pPr lvl="0"/>
            <a:r>
              <a:rPr lang="ru-RU" sz="1100" dirty="0" smtClean="0">
                <a:solidFill>
                  <a:schemeClr val="bg1"/>
                </a:solidFill>
              </a:rPr>
              <a:t>1. Создание </a:t>
            </a:r>
            <a:r>
              <a:rPr lang="ru-RU" sz="1100" dirty="0">
                <a:solidFill>
                  <a:schemeClr val="bg1"/>
                </a:solidFill>
              </a:rPr>
              <a:t>благоприятных условий для устойчивого развития сферы культуры.</a:t>
            </a:r>
          </a:p>
          <a:p>
            <a:pPr lvl="0"/>
            <a:r>
              <a:rPr lang="ru-RU" sz="1100" dirty="0" smtClean="0">
                <a:solidFill>
                  <a:schemeClr val="bg1"/>
                </a:solidFill>
              </a:rPr>
              <a:t>2. Создание </a:t>
            </a:r>
            <a:r>
              <a:rPr lang="ru-RU" sz="1100" dirty="0">
                <a:solidFill>
                  <a:schemeClr val="bg1"/>
                </a:solidFill>
              </a:rPr>
              <a:t>условий для организации досуга в Городском парке культуры и отдыха. </a:t>
            </a:r>
          </a:p>
          <a:p>
            <a:pPr lvl="0"/>
            <a:r>
              <a:rPr lang="ru-RU" sz="1100" dirty="0" smtClean="0">
                <a:solidFill>
                  <a:schemeClr val="bg1"/>
                </a:solidFill>
              </a:rPr>
              <a:t>3. Создание </a:t>
            </a:r>
            <a:r>
              <a:rPr lang="ru-RU" sz="1100" dirty="0">
                <a:solidFill>
                  <a:schemeClr val="bg1"/>
                </a:solidFill>
              </a:rPr>
              <a:t>единого, удобного и информативного культурно-туристического ресурса.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4. Обеспечение </a:t>
            </a:r>
            <a:r>
              <a:rPr lang="ru-RU" sz="1100" dirty="0">
                <a:solidFill>
                  <a:schemeClr val="bg1"/>
                </a:solidFill>
              </a:rPr>
              <a:t>реализации муниципальной политики в сфере культуры и туризма и эффективного управления отрасли культуры.</a:t>
            </a:r>
            <a:endParaRPr lang="ru-RU" sz="850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471200"/>
              </p:ext>
            </p:extLst>
          </p:nvPr>
        </p:nvGraphicFramePr>
        <p:xfrm>
          <a:off x="251520" y="4457447"/>
          <a:ext cx="8666711" cy="17255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654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3481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Объем финансирования муниципальной программы (тыс</a:t>
                      </a:r>
                      <a:r>
                        <a:rPr lang="ru-RU" sz="1100" u="none" strike="noStrike" dirty="0" smtClean="0">
                          <a:effectLst/>
                        </a:rPr>
                        <a:t>. руб</a:t>
                      </a:r>
                      <a:r>
                        <a:rPr lang="ru-RU" sz="1100" u="none" strike="noStrike" dirty="0">
                          <a:effectLst/>
                        </a:rPr>
                        <a:t>.)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463" marR="7463" marT="7463" marB="0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 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224 451,3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9" marB="45729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507 985,0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9" marB="45729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244 749,6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262 684,5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  <a:r>
                        <a:rPr lang="en-US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668,6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9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Уровень удовлетворенности населения качеством предоставления муниципальных услуг в сфере культуры,</a:t>
                      </a:r>
                      <a:r>
                        <a:rPr lang="ru-RU" sz="1100" u="none" strike="noStrike" baseline="0" dirty="0">
                          <a:effectLst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3" marR="7463" marT="7463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89815" l="6667" r="85278">
                        <a14:foregroundMark x1="62870" y1="68889" x2="66111" y2="69907"/>
                        <a14:foregroundMark x1="73241" y1="65093" x2="73241" y2="65093"/>
                        <a14:foregroundMark x1="75185" y1="69259" x2="75185" y2="69259"/>
                        <a14:foregroundMark x1="21389" y1="59259" x2="32778" y2="76204"/>
                        <a14:foregroundMark x1="15463" y1="64074" x2="27593" y2="79074"/>
                        <a14:foregroundMark x1="37037" y1="70463" x2="33333" y2="81204"/>
                        <a14:foregroundMark x1="24074" y1="52685" x2="15648" y2="57315"/>
                        <a14:foregroundMark x1="16019" y1="70833" x2="17963" y2="74537"/>
                        <a14:foregroundMark x1="24907" y1="82037" x2="35648" y2="82593"/>
                        <a14:foregroundMark x1="69815" y1="25926" x2="72685" y2="34444"/>
                        <a14:foregroundMark x1="59167" y1="16296" x2="59815" y2="34167"/>
                        <a14:foregroundMark x1="28148" y1="82963" x2="32407" y2="8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3" t="7963" r="14212" b="10323"/>
          <a:stretch/>
        </p:blipFill>
        <p:spPr>
          <a:xfrm>
            <a:off x="611560" y="1628800"/>
            <a:ext cx="2736304" cy="282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6773" y="105663"/>
            <a:ext cx="867045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«Информатизация Администрации муниципального образования «Город Майкоп»</a:t>
            </a:r>
          </a:p>
          <a:p>
            <a:pPr algn="ctr">
              <a:defRPr/>
            </a:pPr>
            <a:endParaRPr lang="ru-RU" sz="1000" i="1" dirty="0">
              <a:ln w="1270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2221" y="1324504"/>
            <a:ext cx="5323123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>
              <a:defRPr/>
            </a:pPr>
            <a:r>
              <a:rPr lang="ru-RU" sz="1100" dirty="0">
                <a:solidFill>
                  <a:schemeClr val="bg1"/>
                </a:solidFill>
              </a:rPr>
              <a:t>Совершенствование организационных, технических и технологических условий организации деятельности Администрации муниципального образования 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ru-RU" sz="1100" dirty="0" smtClean="0">
                <a:solidFill>
                  <a:schemeClr val="bg1"/>
                </a:solidFill>
              </a:rPr>
              <a:t>Город</a:t>
            </a:r>
            <a:r>
              <a:rPr lang="ru-RU" sz="1100" dirty="0">
                <a:solidFill>
                  <a:schemeClr val="bg1"/>
                </a:solidFill>
              </a:rPr>
              <a:t> </a:t>
            </a:r>
            <a:r>
              <a:rPr lang="ru-RU" sz="1100" dirty="0" smtClean="0">
                <a:solidFill>
                  <a:schemeClr val="bg1"/>
                </a:solidFill>
              </a:rPr>
              <a:t>Майкоп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для повышения качества и эффективности реализации ее системной </a:t>
            </a:r>
            <a:r>
              <a:rPr lang="ru-RU" sz="1100" dirty="0" smtClean="0">
                <a:solidFill>
                  <a:schemeClr val="bg1"/>
                </a:solidFill>
              </a:rPr>
              <a:t>инфраструктуры.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5261" y="2708922"/>
            <a:ext cx="5290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000" b="1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defRPr/>
            </a:pPr>
            <a:r>
              <a:rPr lang="ru-RU" sz="1100" dirty="0">
                <a:solidFill>
                  <a:schemeClr val="bg1"/>
                </a:solidFill>
              </a:rPr>
              <a:t>Формирование современной информационно-технологической инфраструктуры Администрации муниципального образования 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ru-RU" sz="1100" dirty="0" smtClean="0">
                <a:solidFill>
                  <a:schemeClr val="bg1"/>
                </a:solidFill>
              </a:rPr>
              <a:t>Город Майкоп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и обеспечение ее надежного </a:t>
            </a:r>
            <a:r>
              <a:rPr lang="ru-RU" sz="1100" dirty="0" smtClean="0">
                <a:solidFill>
                  <a:schemeClr val="bg1"/>
                </a:solidFill>
              </a:rPr>
              <a:t>функционирования.</a:t>
            </a:r>
            <a:endParaRPr lang="ru-RU" sz="11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114944"/>
              </p:ext>
            </p:extLst>
          </p:nvPr>
        </p:nvGraphicFramePr>
        <p:xfrm>
          <a:off x="323528" y="3943854"/>
          <a:ext cx="8469064" cy="179475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8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70751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rgbClr val="3152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</a:t>
                      </a:r>
                    </a:p>
                    <a:p>
                      <a:pPr algn="ctr"/>
                      <a:r>
                        <a:rPr lang="ru-RU" sz="1100" dirty="0" smtClean="0"/>
                        <a:t>(</a:t>
                      </a:r>
                      <a:r>
                        <a:rPr lang="ru-RU" sz="1100" dirty="0"/>
                        <a:t>факт)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6 848,6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15 188,4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24 032,2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15 641,3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21 641,2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4000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9" marB="4567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</a:rPr>
                        <a:t>Количество внешних сервисов, используемых для обеспечения функций органов местного самоуправления, в том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числе типовых функций, ед.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7365"/>
            <a:ext cx="3208693" cy="208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0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3" y="44624"/>
            <a:ext cx="8784976" cy="160043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общественного пассажирского транспорта в муниципальном образовании «Город Майкоп»</a:t>
            </a:r>
          </a:p>
          <a:p>
            <a:pPr algn="ctr"/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1702" y="1645062"/>
            <a:ext cx="4795942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cs typeface="Arial" panose="020B0604020202020204" pitchFamily="34" charset="0"/>
              </a:rPr>
              <a:t>Развитие </a:t>
            </a:r>
            <a:r>
              <a:rPr lang="ru-RU" sz="1100" dirty="0">
                <a:solidFill>
                  <a:schemeClr val="bg1"/>
                </a:solidFill>
                <a:cs typeface="Arial" panose="020B0604020202020204" pitchFamily="34" charset="0"/>
              </a:rPr>
              <a:t>устойчиво функционирующей, экономически эффективной, привлекательной и доступной для всех слоев населения системы городского пассажирского транспорта на территории муниципального образования «Город Майкоп</a:t>
            </a:r>
            <a:r>
              <a:rPr lang="ru-RU" sz="1100" dirty="0" smtClean="0">
                <a:solidFill>
                  <a:schemeClr val="bg1"/>
                </a:solidFill>
                <a:cs typeface="Arial" panose="020B0604020202020204" pitchFamily="34" charset="0"/>
              </a:rPr>
              <a:t>».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71" y="2743129"/>
            <a:ext cx="493884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Aft>
                <a:spcPts val="300"/>
              </a:spcAft>
            </a:pPr>
            <a:r>
              <a:rPr lang="ru-RU" sz="1050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ru-RU" sz="1050" dirty="0">
                <a:solidFill>
                  <a:schemeClr val="bg1"/>
                </a:solidFill>
                <a:cs typeface="Arial" panose="020B0604020202020204" pitchFamily="34" charset="0"/>
              </a:rPr>
              <a:t>Совершенствование маршрутной сети городского общественного транспорта.</a:t>
            </a:r>
          </a:p>
          <a:p>
            <a:pPr algn="just" fontAlgn="t">
              <a:spcAft>
                <a:spcPts val="300"/>
              </a:spcAft>
            </a:pPr>
            <a:r>
              <a:rPr lang="ru-RU" sz="1050" dirty="0">
                <a:solidFill>
                  <a:schemeClr val="bg1"/>
                </a:solidFill>
                <a:cs typeface="Arial" panose="020B0604020202020204" pitchFamily="34" charset="0"/>
              </a:rPr>
              <a:t>2. Модернизация и обновление парка городского общественного транспорта.</a:t>
            </a:r>
          </a:p>
          <a:p>
            <a:pPr algn="just" fontAlgn="t">
              <a:spcAft>
                <a:spcPts val="300"/>
              </a:spcAft>
            </a:pPr>
            <a:r>
              <a:rPr lang="ru-RU" sz="1050" dirty="0">
                <a:solidFill>
                  <a:schemeClr val="bg1"/>
                </a:solidFill>
                <a:cs typeface="Arial" panose="020B0604020202020204" pitchFamily="34" charset="0"/>
              </a:rPr>
              <a:t>3. Повышение комфорта и безопасности городского общественного транспорта.</a:t>
            </a:r>
          </a:p>
          <a:p>
            <a:pPr algn="just" fontAlgn="t"/>
            <a:endParaRPr lang="ru-RU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239930"/>
              </p:ext>
            </p:extLst>
          </p:nvPr>
        </p:nvGraphicFramePr>
        <p:xfrm>
          <a:off x="290541" y="3835098"/>
          <a:ext cx="8657759" cy="276081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5271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85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/>
                <a:gridCol w="801113"/>
                <a:gridCol w="80842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2670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0636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243 125,1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287 013,7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50 000,0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50 000,0</a:t>
                      </a: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32 968,6</a:t>
                      </a:r>
                    </a:p>
                  </a:txBody>
                  <a:tcPr marL="91444" marR="91444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791"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Целевые показатели реализации муниципальной программы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4" marR="91444" marT="45696" marB="4569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63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Количество пассажиров, воспользовавшихся правом льготного проезда на городском наземном электрическом транспорте, чел.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730 800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739 560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748 088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757 065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27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dirty="0">
                          <a:effectLst/>
                        </a:rPr>
                        <a:t>Выполнение расписания движения городского  наземного электрического транспорта, 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Количество введенных в эксплуатацию новых троллейбусов, в том числе приспособленных для перевозки маломобильных групп населения (нарастающим итогом), ед.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Прирост проверок по обследованию наземного эклектического транспорта на соблюдение правил перевозки пассажиров (нарастающим итогом), </a:t>
                      </a:r>
                      <a:r>
                        <a:rPr lang="ru-RU" sz="800" u="none" strike="noStrike" dirty="0" smtClean="0">
                          <a:effectLst/>
                        </a:rPr>
                        <a:t>ед.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Доля новых приобретенных (или обновленных)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автобусов для работы по нерегулируемым тарифам на муниципальных маршрутах регулярных перевозок к общему количеству автобусов средней вместимости по утвержденным реестрам на муниципальных маршрутах.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1" y="1838201"/>
            <a:ext cx="3323798" cy="18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7544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663300"/>
                </a:solidFill>
                <a:latin typeface="Arial Black" pitchFamily="34" charset="0"/>
                <a:ea typeface="+mj-ea"/>
                <a:cs typeface="Times New Roman" pitchFamily="18" charset="0"/>
              </a:rPr>
              <a:t>Этапы бюджетного процесса в муниципальном образовании «Город Майкоп»</a:t>
            </a:r>
          </a:p>
        </p:txBody>
      </p:sp>
      <p:graphicFrame>
        <p:nvGraphicFramePr>
          <p:cNvPr id="29" name="Схема 28"/>
          <p:cNvGraphicFramePr/>
          <p:nvPr>
            <p:extLst/>
          </p:nvPr>
        </p:nvGraphicFramePr>
        <p:xfrm>
          <a:off x="539552" y="1124744"/>
          <a:ext cx="806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360812" y="3356994"/>
            <a:ext cx="23123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МУНИЦИПАЛЬНЫЙ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БЮДЖЕТ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28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773" y="156534"/>
            <a:ext cx="8670454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«Экономическое развитие и формирование инвестиционной привлекательности муниципального образования «Город Майкоп»</a:t>
            </a:r>
          </a:p>
          <a:p>
            <a:pPr algn="ctr">
              <a:defRPr/>
            </a:pPr>
            <a:endParaRPr lang="ru-RU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3779914" y="1587521"/>
            <a:ext cx="512731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Цель: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chemeClr val="bg1"/>
                </a:solidFill>
                <a:latin typeface="+mn-lt"/>
              </a:rPr>
              <a:t>Обеспечение </a:t>
            </a:r>
            <a:r>
              <a:rPr lang="ru-RU" altLang="ru-RU" sz="1100" dirty="0">
                <a:solidFill>
                  <a:schemeClr val="bg1"/>
                </a:solidFill>
                <a:latin typeface="+mn-lt"/>
              </a:rPr>
              <a:t>устойчивого экономического развития муниципального образования «Город Майкоп</a:t>
            </a:r>
            <a:r>
              <a:rPr lang="ru-RU" altLang="ru-RU" sz="1100" dirty="0" smtClean="0">
                <a:solidFill>
                  <a:schemeClr val="bg1"/>
                </a:solidFill>
                <a:latin typeface="+mn-lt"/>
              </a:rPr>
              <a:t>».</a:t>
            </a:r>
            <a:endParaRPr lang="ru-RU" altLang="ru-RU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3779912" y="2492896"/>
            <a:ext cx="5111688" cy="13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Задачи:</a:t>
            </a:r>
          </a:p>
          <a:p>
            <a:pPr algn="jus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solidFill>
                  <a:schemeClr val="bg1"/>
                </a:solidFill>
                <a:latin typeface="+mn-lt"/>
              </a:rPr>
              <a:t>1. Создание условий для привлечения инвестиций в экономику, развития промышленного производства и обеспечения кадрового потенциала.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solidFill>
                  <a:schemeClr val="bg1"/>
                </a:solidFill>
                <a:latin typeface="+mn-lt"/>
              </a:rPr>
              <a:t>2. Создание благоприятных условий для развития малого и среднего предпринимательства, потребительского рынка, способствующих увеличению их вклада в социально-экономическое развитие.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0218"/>
              </p:ext>
            </p:extLst>
          </p:nvPr>
        </p:nvGraphicFramePr>
        <p:xfrm>
          <a:off x="262056" y="3933056"/>
          <a:ext cx="8619888" cy="25202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539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97039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9" marB="456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689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401,4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905,2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905,2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905,2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905,2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3933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76" marB="4567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(по крупным и средним предприятиям) в расчете на 1 жителя, тыс. рублей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59,5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64,4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71,2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78,2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по полному кругу </a:t>
                      </a:r>
                      <a:r>
                        <a:rPr lang="ru-RU" sz="900" u="none" strike="noStrike" dirty="0" smtClean="0">
                          <a:effectLst/>
                        </a:rPr>
                        <a:t> предприятий</a:t>
                      </a:r>
                      <a:r>
                        <a:rPr lang="ru-RU" sz="900" u="none" strike="noStrike" dirty="0">
                          <a:effectLst/>
                        </a:rPr>
                        <a:t>,</a:t>
                      </a:r>
                      <a:r>
                        <a:rPr lang="ru-RU" sz="900" u="none" strike="noStrike" baseline="0" dirty="0">
                          <a:effectLst/>
                        </a:rPr>
                        <a:t> млн. рублей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6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25 126,9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26 499,8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27 599,8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28 634,6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0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Среднемесячная номинальная начисленная заработная плата работников крупных и средних предприятий,</a:t>
                      </a:r>
                      <a:r>
                        <a:rPr lang="ru-RU" sz="900" u="none" strike="noStrike" baseline="0" dirty="0"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</a:rPr>
                        <a:t>рублей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6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42 005,8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44 367,0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46 807,2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49 334,8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2533" r="2449" b="4429"/>
          <a:stretch/>
        </p:blipFill>
        <p:spPr>
          <a:xfrm>
            <a:off x="251520" y="1606398"/>
            <a:ext cx="3168352" cy="2182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77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16634"/>
            <a:ext cx="9142216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хозяйства и регулирование рынков сельскохозяйственной продукции, сырья и продовольствия в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муниципальном образовании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«Город Майкоп»</a:t>
            </a:r>
          </a:p>
          <a:p>
            <a:pPr algn="ctr">
              <a:defRPr/>
            </a:pPr>
            <a:endParaRPr lang="en-US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реализации: 20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136193" y="1440071"/>
            <a:ext cx="4684278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</a:t>
            </a:r>
            <a:r>
              <a:rPr lang="ru-RU" alt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ru-RU" alt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ru-RU" sz="1050" dirty="0">
                <a:solidFill>
                  <a:schemeClr val="bg1"/>
                </a:solidFill>
                <a:latin typeface="+mn-lt"/>
              </a:rPr>
              <a:t>Обеспечение устойчивого роста объема сельскохозяйственной продукции, производимой на территории муниципального образования «Город Майкоп», а также повышение конкурентоспособности данной </a:t>
            </a:r>
            <a:r>
              <a:rPr lang="ru-RU" altLang="ru-RU" sz="1050" dirty="0" smtClean="0">
                <a:solidFill>
                  <a:schemeClr val="bg1"/>
                </a:solidFill>
                <a:latin typeface="+mn-lt"/>
              </a:rPr>
              <a:t>продукции.</a:t>
            </a:r>
            <a:endParaRPr lang="ru-RU" altLang="ru-RU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4136194" y="2284265"/>
            <a:ext cx="468427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algn="just" fontAlgn="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1. Популяризация </a:t>
            </a:r>
            <a:r>
              <a:rPr lang="ru-RU" sz="1000" dirty="0">
                <a:solidFill>
                  <a:schemeClr val="bg1"/>
                </a:solidFill>
              </a:rPr>
              <a:t>сельскохозяйственного производства и развитие малых форм хозяйствования на селе. </a:t>
            </a:r>
          </a:p>
          <a:p>
            <a:pPr algn="just" fontAlgn="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2. Создание </a:t>
            </a:r>
            <a:r>
              <a:rPr lang="ru-RU" sz="1000" dirty="0">
                <a:solidFill>
                  <a:schemeClr val="bg1"/>
                </a:solidFill>
              </a:rPr>
              <a:t>условий для развития сельскохозяйственного </a:t>
            </a:r>
            <a:r>
              <a:rPr lang="ru-RU" sz="1000" dirty="0" smtClean="0">
                <a:solidFill>
                  <a:schemeClr val="bg1"/>
                </a:solidFill>
              </a:rPr>
              <a:t>производства</a:t>
            </a:r>
            <a:r>
              <a:rPr lang="ru-RU" sz="9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199152"/>
              </p:ext>
            </p:extLst>
          </p:nvPr>
        </p:nvGraphicFramePr>
        <p:xfrm>
          <a:off x="264320" y="3356993"/>
          <a:ext cx="8615363" cy="3384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7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4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84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10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06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98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153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rgbClr val="3152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</a:t>
                      </a:r>
                      <a:r>
                        <a:rPr lang="ru-RU" sz="1100" dirty="0" smtClean="0"/>
                        <a:t>)</a:t>
                      </a:r>
                      <a:endParaRPr lang="ru-RU" sz="1100" dirty="0"/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975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/>
                        <a:t>3 706,5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4 483,2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5 279,5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5 464,7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5 657,3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625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валового сбора зерновых и зернобобовых культур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103,9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104,3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104,5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валового сбора масличных культур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103,9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104,5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валового сбора овощей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103,9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104,5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</a:t>
                      </a:r>
                      <a:r>
                        <a:rPr lang="ru-RU" sz="900" u="none" strike="noStrike" dirty="0" err="1">
                          <a:effectLst/>
                        </a:rPr>
                        <a:t>объемов</a:t>
                      </a:r>
                      <a:r>
                        <a:rPr lang="ru-RU" sz="900" u="none" strike="noStrike" dirty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производства </a:t>
                      </a:r>
                      <a:r>
                        <a:rPr lang="ru-RU" sz="900" u="none" strike="noStrike" dirty="0">
                          <a:effectLst/>
                        </a:rPr>
                        <a:t>скота и птицы на убой (в живом весе)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103,9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производства молока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103,9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104,5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производства яиц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103,9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7"/>
          <a:stretch/>
        </p:blipFill>
        <p:spPr>
          <a:xfrm>
            <a:off x="293309" y="1529146"/>
            <a:ext cx="3702627" cy="1611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64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6132" y="185110"/>
            <a:ext cx="867045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«Улучшение жилищных условий граждан, проживающих в муниципальном образовании «Город Майкоп» </a:t>
            </a:r>
          </a:p>
          <a:p>
            <a:pPr algn="ctr">
              <a:defRPr/>
            </a:pPr>
            <a:endParaRPr lang="ru-RU" sz="1000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2441" y="1628801"/>
            <a:ext cx="46341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sz="1050" dirty="0">
                <a:solidFill>
                  <a:schemeClr val="bg1"/>
                </a:solidFill>
                <a:cs typeface="Arial" charset="0"/>
              </a:rPr>
              <a:t>Обеспечение реализации комплекса мероприятий, направленных на улучшение жилищных условий </a:t>
            </a:r>
            <a:r>
              <a:rPr lang="ru-RU" sz="1050" dirty="0" smtClean="0">
                <a:solidFill>
                  <a:schemeClr val="bg1"/>
                </a:solidFill>
                <a:cs typeface="Arial" charset="0"/>
              </a:rPr>
              <a:t>граждан.</a:t>
            </a: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9264" y="2708922"/>
            <a:ext cx="46373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dirty="0">
                <a:solidFill>
                  <a:schemeClr val="bg1"/>
                </a:solidFill>
                <a:cs typeface="Arial" charset="0"/>
              </a:rPr>
              <a:t>1. Повышение уровня обеспеченности жильем отдельных категорий граждан.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dirty="0">
                <a:solidFill>
                  <a:schemeClr val="bg1"/>
                </a:solidFill>
                <a:cs typeface="Arial" charset="0"/>
              </a:rPr>
              <a:t>2. Обеспечение безопасных жилищных условий гражданам, проживающим в муниципальном образовании «Город Майкоп».</a:t>
            </a:r>
          </a:p>
          <a:p>
            <a:pPr algn="just" fontAlgn="t">
              <a:spcBef>
                <a:spcPct val="0"/>
              </a:spcBef>
              <a:defRPr/>
            </a:pP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199476"/>
              </p:ext>
            </p:extLst>
          </p:nvPr>
        </p:nvGraphicFramePr>
        <p:xfrm>
          <a:off x="287339" y="4365105"/>
          <a:ext cx="8569325" cy="170528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71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2672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 </a:t>
                      </a:r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567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254 524,1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557 842,7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234 902,1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186 808,7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150 216,4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45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45" marB="4574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253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Число граждан (семей), улучшивших </a:t>
                      </a:r>
                      <a:r>
                        <a:rPr lang="ru-RU" sz="900" u="none" strike="noStrike" dirty="0" smtClean="0">
                          <a:effectLst/>
                        </a:rPr>
                        <a:t>жилищные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условия </a:t>
                      </a:r>
                      <a:r>
                        <a:rPr lang="ru-RU" sz="900" u="none" strike="noStrike" dirty="0">
                          <a:effectLst/>
                        </a:rPr>
                        <a:t>в отчетном году,</a:t>
                      </a:r>
                      <a:r>
                        <a:rPr lang="ru-RU" sz="900" u="none" strike="noStrike" baseline="0" dirty="0">
                          <a:effectLst/>
                        </a:rPr>
                        <a:t> чел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4674" r="6963" b="3241"/>
          <a:stretch/>
        </p:blipFill>
        <p:spPr>
          <a:xfrm>
            <a:off x="272767" y="1700808"/>
            <a:ext cx="3579153" cy="232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7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756" y="116634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территориального общественного самоуправления в муниципальном образовании «Город Майкоп»</a:t>
            </a:r>
          </a:p>
          <a:p>
            <a:pPr algn="ctr"/>
            <a:endParaRPr lang="ru-RU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96012"/>
              </p:ext>
            </p:extLst>
          </p:nvPr>
        </p:nvGraphicFramePr>
        <p:xfrm>
          <a:off x="287525" y="4169891"/>
          <a:ext cx="8568953" cy="180382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5269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52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 (оценка</a:t>
                      </a:r>
                      <a:r>
                        <a:rPr lang="ru-RU" sz="1100" baseline="0" dirty="0"/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</a:t>
                      </a:r>
                      <a:r>
                        <a:rPr lang="ru-RU" sz="1100" dirty="0"/>
                        <a:t>.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</a:t>
                      </a:r>
                      <a:r>
                        <a:rPr lang="ru-RU" sz="1100" dirty="0"/>
                        <a:t>.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</a:t>
                      </a:r>
                      <a:r>
                        <a:rPr lang="ru-RU" sz="1100" dirty="0"/>
                        <a:t>.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1644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36 322,6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36 572,0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58 591,0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58 591,0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58 591,0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6927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Доля граждан, проживающих в муниципальном образовании «Город Майкоп», охваченных деятельностью ТОС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12,8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13,2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13,6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14,0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u="none" strike="noStrike" kern="1200" dirty="0" smtClean="0">
                          <a:effectLst/>
                        </a:rPr>
                        <a:t>-</a:t>
                      </a:r>
                      <a:endParaRPr kumimoji="0"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66991" y="1495488"/>
            <a:ext cx="506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50" dirty="0">
                <a:solidFill>
                  <a:schemeClr val="bg1"/>
                </a:solidFill>
                <a:cs typeface="Arial" charset="0"/>
              </a:rPr>
              <a:t>Повышение качества и уровня взаимодействия органов местного самоуправления с населением муниципального образования «Город Майкоп» через органы </a:t>
            </a:r>
            <a:r>
              <a:rPr lang="ru-RU" sz="1050" dirty="0" smtClean="0">
                <a:solidFill>
                  <a:schemeClr val="bg1"/>
                </a:solidFill>
                <a:cs typeface="Arial" charset="0"/>
              </a:rPr>
              <a:t>ТОС. </a:t>
            </a: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6184" y="2492898"/>
            <a:ext cx="51653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</a:p>
          <a:p>
            <a:pPr algn="just" fontAlgn="t"/>
            <a:r>
              <a:rPr lang="ru-RU" sz="1050" dirty="0">
                <a:solidFill>
                  <a:schemeClr val="bg1"/>
                </a:solidFill>
                <a:cs typeface="Arial" charset="0"/>
              </a:rPr>
              <a:t>Развитие и совершенствование системы ТОС в муниципальном образовании «Город Майкоп» как формы организации граждан по месту жительства для самостоятельного осуществления собственных инициатив по вопросам местного значения и эффективного взаимодействия с органами местного самоуправления.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4889" y1="13924" x2="64889" y2="17179"/>
                        <a14:foregroundMark x1="60778" y1="17179" x2="64000" y2="22785"/>
                        <a14:foregroundMark x1="66444" y1="29656" x2="66222" y2="47559"/>
                        <a14:foregroundMark x1="57556" y1="36709" x2="57111" y2="45931"/>
                        <a14:foregroundMark x1="28222" y1="55877" x2="28222" y2="66365"/>
                        <a14:foregroundMark x1="47333" y1="54430" x2="47778" y2="58770"/>
                        <a14:foregroundMark x1="55778" y1="53165" x2="56000" y2="60759"/>
                        <a14:backgroundMark x1="57333" y1="22423" x2="54222" y2="42857"/>
                        <a14:backgroundMark x1="54111" y1="43219" x2="52333" y2="48282"/>
                        <a14:backgroundMark x1="55778" y1="47920" x2="55778" y2="47920"/>
                        <a14:backgroundMark x1="59000" y1="48825" x2="59000" y2="48825"/>
                        <a14:backgroundMark x1="77222" y1="48463" x2="77222" y2="48463"/>
                        <a14:backgroundMark x1="81000" y1="52441" x2="81000" y2="52441"/>
                        <a14:backgroundMark x1="67778" y1="46474" x2="67778" y2="46474"/>
                        <a14:backgroundMark x1="72667" y1="50452" x2="72667" y2="50452"/>
                        <a14:backgroundMark x1="66444" y1="21519" x2="66444" y2="21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5" y="1556792"/>
            <a:ext cx="340007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292" y="1322870"/>
            <a:ext cx="5064125" cy="60785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ru-RU" sz="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и осуществление мероприятий по работе с молодежью.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7934" y="2060848"/>
            <a:ext cx="501253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  <a:endParaRPr lang="ru-RU" sz="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Вовлечение 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молодежи в социальную практику путем формирования целостной системы поддержки гражданских инициатив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Организация 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 с детьми и молодежью МКУ «МКЦ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Формирование 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молодежи российской идентичности и профилактика асоциального поведения, этнического и религиозно-политического экстремизма в молодежной среде.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56412"/>
              </p:ext>
            </p:extLst>
          </p:nvPr>
        </p:nvGraphicFramePr>
        <p:xfrm>
          <a:off x="275795" y="4005065"/>
          <a:ext cx="8592410" cy="230425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3430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121468646"/>
                    </a:ext>
                  </a:extLst>
                </a:gridCol>
                <a:gridCol w="1008953">
                  <a:extLst>
                    <a:ext uri="{9D8B030D-6E8A-4147-A177-3AD203B41FA5}">
                      <a16:colId xmlns="" xmlns:a16="http://schemas.microsoft.com/office/drawing/2014/main" val="1915232750"/>
                    </a:ext>
                  </a:extLst>
                </a:gridCol>
                <a:gridCol w="7912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4024">
                  <a:extLst>
                    <a:ext uri="{9D8B030D-6E8A-4147-A177-3AD203B41FA5}">
                      <a16:colId xmlns="" xmlns:a16="http://schemas.microsoft.com/office/drawing/2014/main" val="2267340825"/>
                    </a:ext>
                  </a:extLst>
                </a:gridCol>
                <a:gridCol w="7146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140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Объем финансирования муниципальной программы (тыс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. руб</a:t>
                      </a: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.)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(факт)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</a:t>
                      </a:r>
                      <a:r>
                        <a:rPr lang="ru-RU" sz="1100" dirty="0"/>
                        <a:t>(прогноз)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2023 </a:t>
                      </a:r>
                      <a:r>
                        <a:rPr lang="ru-RU" sz="1000" dirty="0"/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</a:t>
                      </a:r>
                      <a:r>
                        <a:rPr lang="ru-RU" sz="1100" dirty="0"/>
                        <a:t>(прогноз)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7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/>
                        <a:t>10 774,4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11 224,7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6" marB="4573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11 247,7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11 516,0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10 442,7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11 795,1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7428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44" marB="45744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5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Доля молодых людей от 14 до 35 лет, принимающих участие в программных мероприятиях в сфере молодежной политики, %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9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47,4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48,3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49,5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50,8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9756" y="260649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«Молодежь столицы Адыгеи»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2026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1591"/>
            <a:ext cx="3161961" cy="181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1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31"/>
            <a:ext cx="9162336" cy="697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63888" y="1501777"/>
            <a:ext cx="48967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5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системы противодействия коррупции на территории муниципального образования «Город Майкоп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2348880"/>
            <a:ext cx="5243264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</a:p>
          <a:p>
            <a:pPr>
              <a:defRPr/>
            </a:pPr>
            <a:endParaRPr lang="ru-RU" sz="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Повышение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профессионального уровня муниципальных служащих в вопросах противодействия коррупции, профилактика коррупционных правонарушений со стороны муниципальных служащих при осуществлении ими должностных полномочий.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Повышение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доверия общества к деятельности органов местного самоуправления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6848" y="116632"/>
            <a:ext cx="8470304" cy="1146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«О противодействии коррупции в муниципальном образовании «Город Майкоп»</a:t>
            </a:r>
          </a:p>
          <a:p>
            <a:pPr algn="ctr">
              <a:defRPr/>
            </a:pPr>
            <a:endParaRPr lang="ru-RU" sz="105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91791"/>
              </p:ext>
            </p:extLst>
          </p:nvPr>
        </p:nvGraphicFramePr>
        <p:xfrm>
          <a:off x="269430" y="3935834"/>
          <a:ext cx="8605143" cy="245302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691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43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65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23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07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20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023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3723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185,9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350,0 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21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Доля муниципальных служащих, впервые поступивших на муниципальную службу для замещения должностей, связанных с соблюдением антикоррупционных стандартов и включённых в Перечень*, по образовательным программам в области противодействия коррупции,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3" y="1700808"/>
            <a:ext cx="2452753" cy="163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2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920316" y="1536973"/>
            <a:ext cx="50038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800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50" dirty="0">
                <a:solidFill>
                  <a:schemeClr val="bg1"/>
                </a:solidFill>
                <a:latin typeface="+mn-lt"/>
              </a:rPr>
              <a:t>Повышение роли физической культуры и спорта в формировании здорового образа жизни населения муниципального образования «Город Майкоп</a:t>
            </a:r>
            <a:r>
              <a:rPr lang="ru-RU" altLang="ru-RU" sz="1050" dirty="0" smtClean="0">
                <a:solidFill>
                  <a:schemeClr val="bg1"/>
                </a:solidFill>
                <a:latin typeface="+mn-lt"/>
              </a:rPr>
              <a:t>».</a:t>
            </a:r>
            <a:endParaRPr lang="ru-RU" altLang="ru-RU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0316" y="2348880"/>
            <a:ext cx="5003800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занятий физической культурой и спортом для	         формирования здорового образа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физической культуры и массового спорта.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7337" y="116633"/>
            <a:ext cx="853313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физической культуры и спорта, формирование здорового образа жизни населения муниципального образования «Город Майкоп»</a:t>
            </a:r>
          </a:p>
          <a:p>
            <a:pPr algn="ctr">
              <a:defRPr/>
            </a:pPr>
            <a:endParaRPr lang="ru-RU" sz="1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135677"/>
              </p:ext>
            </p:extLst>
          </p:nvPr>
        </p:nvGraphicFramePr>
        <p:xfrm>
          <a:off x="287339" y="3843727"/>
          <a:ext cx="8569325" cy="253486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5271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548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0081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85 619,3 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94 837,2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102 179,5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106 284,8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110 550,4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0284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Доля </a:t>
                      </a:r>
                      <a:r>
                        <a:rPr lang="ru-RU" sz="800" u="none" strike="noStrike" dirty="0" smtClean="0">
                          <a:effectLst/>
                        </a:rPr>
                        <a:t>населения муниципального образования «Город Майкоп», </a:t>
                      </a:r>
                      <a:r>
                        <a:rPr lang="ru-RU" sz="800" u="none" strike="noStrike" dirty="0">
                          <a:effectLst/>
                        </a:rPr>
                        <a:t>систематически занимающегося физической культурой и спортом,</a:t>
                      </a:r>
                      <a:r>
                        <a:rPr lang="ru-RU" sz="800" u="none" strike="noStrike" baseline="0" dirty="0">
                          <a:effectLst/>
                        </a:rPr>
                        <a:t> 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в общей численности населения муниципального образования </a:t>
                      </a:r>
                      <a:r>
                        <a:rPr lang="ru-RU" sz="800" u="none" strike="noStrike" dirty="0" smtClean="0">
                          <a:effectLst/>
                        </a:rPr>
                        <a:t>«Город Майкоп», 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52,3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57,8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60,7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487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Доля обучающихся, систематически занимающихся физической культурой и спортом, в общей численности обучающихся, 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82,5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83,0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213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Доля горожан, выполнивших нормативы Всероссийского физкультурно-спортивного комплекса «Готов к труду и обороне», в общей численности населения, принявшего участие в выполнении нормативов Всероссийского физкультурно-спортивного комплекса «Готов к труду и обороне»,</a:t>
                      </a:r>
                      <a:r>
                        <a:rPr lang="ru-RU" sz="800" u="none" strike="noStrike" baseline="0" dirty="0">
                          <a:effectLst/>
                        </a:rPr>
                        <a:t> 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62,0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65,0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Рисунок 16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5" y="1563137"/>
            <a:ext cx="3067050" cy="189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34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999" y="135435"/>
            <a:ext cx="910400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«Развитие средств массовой информации в муниципальном образовании «Город Майкоп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1" y="2636913"/>
            <a:ext cx="5464620" cy="1654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Задача:</a:t>
            </a:r>
            <a:endParaRPr lang="ru-RU" b="1" i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endParaRPr lang="ru-RU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1</a:t>
            </a:r>
            <a:r>
              <a:rPr lang="ru-RU" sz="1050" dirty="0">
                <a:solidFill>
                  <a:schemeClr val="bg1"/>
                </a:solidFill>
              </a:rPr>
              <a:t>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 через публикации в газете «Майкопские новости».</a:t>
            </a:r>
          </a:p>
          <a:p>
            <a:r>
              <a:rPr lang="ru-RU" sz="1050" dirty="0">
                <a:solidFill>
                  <a:schemeClr val="bg1"/>
                </a:solidFill>
              </a:rPr>
              <a:t>2.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Адыгея, освещаемых в телевизионных передачах в эфире Майкопского телевидения.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1547382"/>
            <a:ext cx="54006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информационной и телекоммуникационной инфраструктур, предоставление на их основе качественных муниципальных услуг и обеспечение высокого уровня доступности для населения информации о деятельности органов местного самоуправления муниципального образования «Город Майкоп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541999"/>
              </p:ext>
            </p:extLst>
          </p:nvPr>
        </p:nvGraphicFramePr>
        <p:xfrm>
          <a:off x="292336" y="4459476"/>
          <a:ext cx="8569325" cy="198877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71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26691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</a:t>
                      </a:r>
                    </a:p>
                    <a:p>
                      <a:pPr algn="ctr"/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263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8 974,8 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8 779,2 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9 766,5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9 942,0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10 154,0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976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8" marB="4570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Уровень информированности граждан о деятельности органов местного самоуправления муниципального образования «Город Майкоп» через муниципальные СМИ, %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7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Уровень удовлетворенности населения качеством информации, публикуемой муниципальными</a:t>
                      </a:r>
                      <a:r>
                        <a:rPr lang="ru-RU" sz="1100" u="none" strike="noStrike" baseline="0" dirty="0">
                          <a:effectLst/>
                        </a:rPr>
                        <a:t> СМИ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,%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https://avatars.mds.yandex.net/i?id=d56f447337b6f2288a5d71da94b0e74dee44d211-4079688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6472"/>
            <a:ext cx="2891879" cy="19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6773" y="116632"/>
            <a:ext cx="8670454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«Развитие жилищно-коммунального, дорожного хозяйства и благоустройства в муниципальном образовании «Город Майкоп»</a:t>
            </a:r>
          </a:p>
          <a:p>
            <a:pPr algn="ctr">
              <a:defRPr/>
            </a:pPr>
            <a:endParaRPr lang="ru-RU" sz="10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реализации: 2022 - </a:t>
            </a:r>
            <a:r>
              <a:rPr lang="ru-RU" sz="1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1" y="1539059"/>
            <a:ext cx="5415347" cy="9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Цель:</a:t>
            </a: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жилищно-коммунального, дорожного хозяйства и благоустройства муниципального образования «Город Майкоп» для создания комфортных условий проживания граждан.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4540" y="2449154"/>
            <a:ext cx="547260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Поддержание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надлежащего технического состояния, обеспечение сохранности автомобильных дорог и комплексное развитие транспортной инфраструктуры.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Улучшение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экологической, санитарно-эпидемиологической обстановки и благоустройство города.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Устойчивое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надежное функционирование жилищно-коммунального хозяйства.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Формирование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эффективной системы управления в сфере жилищно-коммунального хозяйства, дорожного хозяйства и благоустройства.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Эффективное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системы </a:t>
            </a:r>
            <a:r>
              <a:rPr lang="ru-RU" sz="105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ресурсоснабжения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энергосбережения.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819107"/>
              </p:ext>
            </p:extLst>
          </p:nvPr>
        </p:nvGraphicFramePr>
        <p:xfrm>
          <a:off x="109573" y="4351025"/>
          <a:ext cx="8924853" cy="23996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6793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90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90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90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90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90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6557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</a:t>
                      </a:r>
                      <a:r>
                        <a:rPr lang="ru-RU" sz="1100" dirty="0"/>
                        <a:t>(прогноз)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</a:p>
                  </a:txBody>
                  <a:tcPr marL="91441" marR="91441" marT="45719" marB="45719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823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2 231 950,8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1" marB="4571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1 379 382,7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</a:t>
                      </a:r>
                      <a:r>
                        <a:rPr lang="ru-RU" sz="1100" b="1" baseline="0" dirty="0" smtClean="0"/>
                        <a:t> </a:t>
                      </a:r>
                      <a:r>
                        <a:rPr lang="ru-RU" sz="1100" b="1" dirty="0" smtClean="0"/>
                        <a:t>010 442,5</a:t>
                      </a:r>
                      <a:endParaRPr lang="ru-RU" sz="1100" b="1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1 368 188,6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2 099 875,5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968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04" marB="4570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dirty="0">
                          <a:effectLst/>
                        </a:rPr>
                        <a:t>Удовлетворенность населения </a:t>
                      </a:r>
                      <a:r>
                        <a:rPr kumimoji="0" lang="ru-RU" sz="1100" u="none" strike="noStrike" kern="1200" dirty="0" smtClean="0">
                          <a:effectLst/>
                        </a:rPr>
                        <a:t>качеством</a:t>
                      </a:r>
                      <a:r>
                        <a:rPr kumimoji="0" lang="ru-RU" sz="1100" u="none" strike="noStrike" kern="1200" baseline="0" dirty="0" smtClean="0">
                          <a:effectLst/>
                        </a:rPr>
                        <a:t> и безопасностью</a:t>
                      </a:r>
                      <a:r>
                        <a:rPr kumimoji="0" lang="ru-RU" sz="1100" u="none" strike="noStrike" kern="1200" dirty="0" smtClean="0">
                          <a:effectLst/>
                        </a:rPr>
                        <a:t> </a:t>
                      </a:r>
                      <a:r>
                        <a:rPr kumimoji="0" lang="ru-RU" sz="1100" u="none" strike="noStrike" kern="1200" dirty="0">
                          <a:effectLst/>
                        </a:rPr>
                        <a:t>автомобильных дорог в муниципальном образовании «Город Майкоп», %</a:t>
                      </a:r>
                      <a:endParaRPr kumimoji="0" lang="ru-RU" sz="1100" b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3" marR="5253" marT="525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70,4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70,5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70,6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70,7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8061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dirty="0">
                          <a:effectLst/>
                        </a:rPr>
                        <a:t>Удовлетворенность населения муниципального образования «Город Майкоп» жилищно-коммунальными </a:t>
                      </a:r>
                      <a:r>
                        <a:rPr kumimoji="0" lang="ru-RU" sz="1100" u="none" strike="noStrike" kern="1200" dirty="0" smtClean="0">
                          <a:effectLst/>
                        </a:rPr>
                        <a:t>услугами: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dirty="0" smtClean="0">
                          <a:effectLst/>
                        </a:rPr>
                        <a:t>–</a:t>
                      </a:r>
                      <a:r>
                        <a:rPr kumimoji="0" lang="ru-RU" sz="1100" u="none" strike="noStrike" kern="1200" baseline="0" dirty="0" smtClean="0">
                          <a:effectLst/>
                        </a:rPr>
                        <a:t> теплоснабжение;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baseline="0" dirty="0" smtClean="0">
                          <a:effectLst/>
                        </a:rPr>
                        <a:t>– водоснабжение (водоотведение);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baseline="0" dirty="0" smtClean="0">
                          <a:effectLst/>
                        </a:rPr>
                        <a:t>– электроснабжение;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baseline="0" dirty="0" smtClean="0">
                          <a:effectLst/>
                        </a:rPr>
                        <a:t>– газоснабжение.</a:t>
                      </a:r>
                      <a:endParaRPr kumimoji="0" lang="ru-RU" sz="1100" b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3" marR="5253" marT="525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79,8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79,9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80,0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80,1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3" y="1988840"/>
            <a:ext cx="3101393" cy="20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7016" y="18864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«Обеспечение деятельности и реализации полномочий Комитета по управлению имуществом муниципального образования «Город Майкоп»</a:t>
            </a:r>
          </a:p>
          <a:p>
            <a:pPr algn="ctr">
              <a:defRPr/>
            </a:pPr>
            <a:endParaRPr lang="ru-RU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995391"/>
              </p:ext>
            </p:extLst>
          </p:nvPr>
        </p:nvGraphicFramePr>
        <p:xfrm>
          <a:off x="280509" y="3996086"/>
          <a:ext cx="8773791" cy="235541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7955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88"/>
                <a:gridCol w="792088"/>
                <a:gridCol w="792088"/>
                <a:gridCol w="792088"/>
                <a:gridCol w="809892"/>
              </a:tblGrid>
              <a:tr h="5853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83" marB="45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9092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38 339,9</a:t>
                      </a:r>
                      <a:endParaRPr lang="ru-RU" sz="1100" b="1" dirty="0"/>
                    </a:p>
                  </a:txBody>
                  <a:tcPr marL="91444" marR="91444" marT="45708" marB="45708"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40 749,1</a:t>
                      </a:r>
                      <a:endParaRPr lang="ru-RU" sz="1100" b="1" dirty="0"/>
                    </a:p>
                  </a:txBody>
                  <a:tcPr marL="91444" marR="91444" marT="45708" marB="4570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52 922,3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54 702,6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56 455,</a:t>
                      </a:r>
                      <a:r>
                        <a:rPr lang="ru-RU" sz="10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u="none" strike="noStrike" dirty="0" smtClean="0">
                        <a:effectLst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210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99" marB="4569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391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Доля объектов недвижимого имущества, зарегистрированных в собственность муниципального образования «Город Майкоп», %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80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85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39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</a:rPr>
                        <a:t>Доля земельных участков, зарегистрированных в собственность муниципального образования «Город Майкоп», %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85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87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391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</a:rPr>
                        <a:t>Количеств </a:t>
                      </a:r>
                      <a:r>
                        <a:rPr lang="ru-RU" sz="900" u="none" strike="noStrike" dirty="0">
                          <a:effectLst/>
                        </a:rPr>
                        <a:t>вовлеченных в оборот объектов недвижимого имущества и земельных участков к предыдущему году, </a:t>
                      </a:r>
                      <a:r>
                        <a:rPr lang="ru-RU" sz="900" u="none" strike="noStrike" dirty="0" smtClean="0">
                          <a:effectLst/>
                        </a:rPr>
                        <a:t>ед.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79913" y="1739701"/>
            <a:ext cx="5040559" cy="73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Цель:</a:t>
            </a: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и распоряжения муниципальным 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имуществом.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9912" y="2604745"/>
            <a:ext cx="50405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Обеспечение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эффективного управления и распоряжение муниципальным имуществом и земельными участками.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Организация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обеспечение эффективного исполнения функций и полномочий.</a:t>
            </a:r>
          </a:p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2902"/>
            <a:ext cx="2558009" cy="25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2048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433" y="980728"/>
            <a:ext cx="8640960" cy="5799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1) проведение ответственной бюджетной политики, способствующей обеспечению сбалансированности и устойчивости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2) неукоснительное соблюдение требований и ограничений, установленных 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бюджетным законодательством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Российской Федерации;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3) сохранение социальной направленности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4) повышение качества управления муниципальными финансами и эффективности расходования бюджетных средств, усиление контроля за использованием бюджетных средств, достижением целевых показателей и достоверностью отчетности о результатах реализации муниципальных программ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5) недопущение просроченной кредиторской задолженности;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6) обеспечение достижения целей, решения задач, достижения целевых показателей, установленных 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Указом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Президента Российской Федерации от 7 мая 2024 г. N 309 "О национальных целях развития Российской Федерации на период до 2030 года и на перспективу до 2036 года", 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Стратегией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социально-экономического развития муниципального образования "Город Майкоп" до 2030 года, утвержденной 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Решением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Совета народных депутатов муниципального образования "Город Майкоп" от 28 января 2021 г. N 153-рс "Об утверждении Стратегии социально-экономического развития муниципального образования "Город Майкоп" до 2030 года";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7) проведение взвешенной долговой политики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8) своевременное исполнение принятых обязательств по погашению и обслуживанию муниципального долга для поддержания на высоком уровне деловой репутации муниципального образования "Город Майкоп" как заемщика средств, при привлечении кредитных ресурсов;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9) гибкое реагирование на изменяющиеся условия финансовых рынков и использование наиболее благоприятных источников и форм заимствований;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10) направление экономии средств, образовавшейся в результате проведения конкурентных процедур на закупку товаров, работ, услуг, на обеспечение принимаемых обязательств;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11) продолжение работы по оптимизации расходов на содержание бюджетной сети;</a:t>
            </a:r>
          </a:p>
          <a:p>
            <a:pPr indent="450000" algn="just">
              <a:lnSpc>
                <a:spcPct val="111000"/>
              </a:lnSpc>
            </a:pP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52" y="188640"/>
            <a:ext cx="903649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направления бюджетной политики муниципального образования «Город Майкоп» на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6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7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121388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49941" y="1554685"/>
            <a:ext cx="56005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</a:p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Повышение качества управления муниципальными финансами муниципального образования «Город Майкоп» и соблюдение требований бюджетного законодательства Российской Федерации</a:t>
            </a:r>
            <a:endParaRPr lang="ru-RU" sz="105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2436" y="2456893"/>
            <a:ext cx="558342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</a:p>
          <a:p>
            <a:pPr algn="jus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1.Создание условий, способствующих повышению уровня долговой устойчивости бюджета муниципального образования «Город Майкоп».</a:t>
            </a:r>
          </a:p>
          <a:p>
            <a:pPr algn="jus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2.Создание условий для эффективной организации осуществления бюджетного процесса в муниципальном образовании «Город Майкоп».</a:t>
            </a:r>
            <a:endParaRPr lang="ru-RU" sz="500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567579"/>
              </p:ext>
            </p:extLst>
          </p:nvPr>
        </p:nvGraphicFramePr>
        <p:xfrm>
          <a:off x="107503" y="3779530"/>
          <a:ext cx="8928994" cy="28020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037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50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50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50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50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50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3511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(тыс.руб.)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259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31 565,4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22 317,3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59 437,7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135 016,3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199 620,3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72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8" marB="4570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883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Объем налоговых и неналоговых доходов бюджета муниципального образования «Город Майкоп»  в расчете на 1 жителя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10,1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10,6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10,5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11,0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3505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Уровень исполнения бюджета муниципального образования «Город Майкоп» по расходам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97,4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97,6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97,8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98,0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4883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Размер муниципального долга муниципального образования «Город Майкоп» в расчете на 1 жителя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5,5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6,0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5,8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4883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Степень качества управления муниципальными финансами в рейтинге качества управления финансами, формируемом Министерством финансов Республики Адыгея за 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</a:t>
                      </a:r>
                      <a:endParaRPr lang="ru-RU" sz="1200" dirty="0">
                        <a:effectLst/>
                      </a:endParaRPr>
                    </a:p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степень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</a:t>
                      </a:r>
                      <a:endParaRPr lang="ru-RU" sz="1200" dirty="0">
                        <a:effectLst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степень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I</a:t>
                      </a:r>
                      <a:endParaRPr lang="ru-RU" sz="1100" dirty="0" smtClean="0">
                        <a:effectLst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степень</a:t>
                      </a:r>
                      <a:endParaRPr lang="ru-RU" sz="1100" dirty="0" smtClean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I</a:t>
                      </a:r>
                      <a:endParaRPr lang="ru-RU" sz="1100" dirty="0" smtClean="0">
                        <a:effectLst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степень</a:t>
                      </a:r>
                      <a:endParaRPr lang="ru-RU" sz="1100" dirty="0" smtClean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 smtClean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16632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«Управление муниципальными финансами»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pic>
        <p:nvPicPr>
          <p:cNvPr id="10" name="Рисунок 9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4" y="1454658"/>
            <a:ext cx="3024337" cy="1893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1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46232" y="1670304"/>
            <a:ext cx="41102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</a:t>
            </a:r>
            <a:r>
              <a:rPr lang="ru-RU" altLang="ru-RU" sz="1800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altLang="ru-RU" sz="9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050" dirty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качества и комфорта городской среды на территории муниципального образования «Город Майкоп</a:t>
            </a:r>
            <a:r>
              <a:rPr lang="ru-RU" alt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05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7934" y="2646825"/>
            <a:ext cx="408854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Задачи</a:t>
            </a:r>
            <a:r>
              <a:rPr lang="ru-RU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</a:t>
            </a:r>
            <a:endParaRPr lang="ru-RU" sz="9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Bef>
                <a:spcPct val="0"/>
              </a:spcBef>
              <a:defRPr/>
            </a:pPr>
            <a:r>
              <a:rPr lang="ru-RU" sz="1050" dirty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Обеспечить комплексное развитие современной городской инфраструктуры на основе единых подходов.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7526" y="128640"/>
            <a:ext cx="8568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«Формирование  современной городской среды в муниципальном образовании «Город Майкоп»</a:t>
            </a:r>
          </a:p>
          <a:p>
            <a:pPr algn="ctr">
              <a:defRPr/>
            </a:pPr>
            <a:endParaRPr lang="ru-RU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276105"/>
              </p:ext>
            </p:extLst>
          </p:nvPr>
        </p:nvGraphicFramePr>
        <p:xfrm>
          <a:off x="215108" y="3933056"/>
          <a:ext cx="8713787" cy="269775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6035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20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20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20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20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20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21007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007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755 807,9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21" marB="4572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677 701,7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21" marB="45721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511 845,0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420,0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420,0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007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5" marB="457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Доля благоустроенных дворовых территорий многоквартирных домов от общего количества дворовых территорий многоквартирных домов (нарастающим итогом),</a:t>
                      </a:r>
                      <a:r>
                        <a:rPr lang="ru-RU" sz="900" u="none" strike="noStrike" baseline="0" dirty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14,4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18,1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100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Прирост благоустроенных общественных территорий (нарастающим итогом), ед.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4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5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Доля многоквартирных домов, в отношении которых выполнены мероприятия по приведению к единой цветовой визуализации фасадной части балконов зданий, которые выходят на выездные улицы, %</a:t>
                      </a:r>
                      <a:endParaRPr kumimoji="0"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4,5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4,5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95639"/>
            <a:ext cx="344942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9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46232" y="1670304"/>
            <a:ext cx="41102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</a:t>
            </a:r>
            <a:r>
              <a:rPr lang="ru-RU" altLang="ru-RU" sz="1800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altLang="ru-RU" sz="9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Профилактика заболеваний и формирование здорового образа жизни.</a:t>
            </a:r>
            <a:endParaRPr lang="ru-RU" altLang="ru-RU" sz="105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7934" y="2565637"/>
            <a:ext cx="4088542" cy="1715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Задачи</a:t>
            </a:r>
            <a:r>
              <a:rPr lang="ru-RU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</a:t>
            </a:r>
            <a:endParaRPr lang="ru-RU" sz="9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Bef>
                <a:spcPct val="0"/>
              </a:spcBef>
              <a:defRPr/>
            </a:pPr>
            <a:r>
              <a:rPr 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Организация информационно-коммуникационной кампании по пропаганде здорового образа жизни, в целях улучшения качества жизни, включая здоровое питание.</a:t>
            </a:r>
          </a:p>
          <a:p>
            <a:pPr algn="just" fontAlgn="t">
              <a:spcBef>
                <a:spcPct val="0"/>
              </a:spcBef>
              <a:defRPr/>
            </a:pPr>
            <a:r>
              <a:rPr 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Своевременное информирование населения о возможности распространения социально значимых заболеваний и об угрозе  возникновения эпидемий.</a:t>
            </a:r>
          </a:p>
          <a:p>
            <a:pPr algn="just" fontAlgn="t">
              <a:spcBef>
                <a:spcPct val="0"/>
              </a:spcBef>
              <a:defRPr/>
            </a:pPr>
            <a:endParaRPr lang="ru-RU" sz="105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7526" y="128640"/>
            <a:ext cx="856895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«Укрепление общественного здоровья населения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«Город Майкоп»</a:t>
            </a:r>
          </a:p>
          <a:p>
            <a:pPr algn="ctr">
              <a:defRPr/>
            </a:pPr>
            <a:endParaRPr lang="ru-RU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048321"/>
              </p:ext>
            </p:extLst>
          </p:nvPr>
        </p:nvGraphicFramePr>
        <p:xfrm>
          <a:off x="377534" y="4437112"/>
          <a:ext cx="8388933" cy="20162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93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3847"/>
                <a:gridCol w="8738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38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384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827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2024 г.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007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32,4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007"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5" marB="457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7472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100" kern="1200" dirty="0" smtClean="0"/>
                        <a:t>Доля населения, проинформированного о профилактике здорового образа жизни, %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3,4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6619"/>
            <a:ext cx="3058393" cy="305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6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43508" y="188640"/>
            <a:ext cx="8856984" cy="792088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indent="0" defTabSz="866775" fontAlgn="base">
              <a:spcAft>
                <a:spcPct val="0"/>
              </a:spcAft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долга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соответствии с Бюджетным кодексом</a:t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Российской Федерации)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575471" y="1916832"/>
            <a:ext cx="1944687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Кредиты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592053" y="1916832"/>
            <a:ext cx="2088232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ценные бумаги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755298" y="1916832"/>
            <a:ext cx="2160651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гарантии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0493" y="3509764"/>
            <a:ext cx="1403138" cy="8493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Бюджетные кредиты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63715" y="3509764"/>
            <a:ext cx="1439265" cy="8493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Кредиты от кредитных организаций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67946" y="5229200"/>
            <a:ext cx="2035032" cy="10435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Краткосрочный (менее 1 года)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65131" y="5209067"/>
            <a:ext cx="2241402" cy="1025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Среднесрочный                    ( от 1 года до 5 лет)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84621" y="5200601"/>
            <a:ext cx="2160240" cy="1025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Долгосрочный                                   ( от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лет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10 лет включительно)</a:t>
            </a:r>
          </a:p>
        </p:txBody>
      </p:sp>
      <p:sp>
        <p:nvSpPr>
          <p:cNvPr id="90123" name="Прямоугольник 22"/>
          <p:cNvSpPr>
            <a:spLocks noChangeArrowheads="1"/>
          </p:cNvSpPr>
          <p:nvPr/>
        </p:nvSpPr>
        <p:spPr bwMode="auto">
          <a:xfrm>
            <a:off x="2371142" y="1186879"/>
            <a:ext cx="4401716" cy="338554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видам долговых обязательств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24" name="Прямоугольник 23"/>
          <p:cNvSpPr>
            <a:spLocks noChangeArrowheads="1"/>
          </p:cNvSpPr>
          <p:nvPr/>
        </p:nvSpPr>
        <p:spPr bwMode="auto">
          <a:xfrm>
            <a:off x="4078622" y="4443810"/>
            <a:ext cx="1079500" cy="30777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сроку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371142" y="1525434"/>
            <a:ext cx="472666" cy="3193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570861" y="1525434"/>
            <a:ext cx="1141" cy="3913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156176" y="1525434"/>
            <a:ext cx="720080" cy="3193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832063" y="2996953"/>
            <a:ext cx="176001" cy="512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051720" y="2996953"/>
            <a:ext cx="216024" cy="512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915816" y="4795176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636171" y="4773480"/>
            <a:ext cx="17797" cy="4034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220072" y="4725144"/>
            <a:ext cx="153522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783" y="1412776"/>
            <a:ext cx="8424935" cy="288032"/>
          </a:xfrm>
        </p:spPr>
        <p:txBody>
          <a:bodyPr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СТРУКТУРА МУНИЦИПАЛЬНОГО ДОЛГА МУНИЦИПАЛЬНОГО ОБРАЗОВАНИЯ «ГОРОД МАЙКОП»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77905595"/>
              </p:ext>
            </p:extLst>
          </p:nvPr>
        </p:nvGraphicFramePr>
        <p:xfrm>
          <a:off x="2" y="1772816"/>
          <a:ext cx="8859821" cy="3895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19783" y="28785"/>
            <a:ext cx="8424936" cy="476672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ln>
                <a:solidFill>
                  <a:srgbClr val="FFC000"/>
                </a:solidFill>
              </a:ln>
              <a:solidFill>
                <a:srgbClr val="FFCC99"/>
              </a:solidFill>
            </a:endParaRPr>
          </a:p>
          <a:p>
            <a:pPr algn="ctr"/>
            <a:r>
              <a:rPr lang="ru-RU" sz="1600" b="1" dirty="0">
                <a:ln>
                  <a:solidFill>
                    <a:srgbClr val="6BB1C9">
                      <a:lumMod val="75000"/>
                    </a:srgbClr>
                  </a:solidFill>
                </a:ln>
                <a:solidFill>
                  <a:srgbClr val="6BB1C9">
                    <a:lumMod val="50000"/>
                  </a:srgbClr>
                </a:solidFill>
              </a:rPr>
              <a:t>МУНИЦИПАЛЬНЫЙ ДОЛГ </a:t>
            </a:r>
            <a:r>
              <a:rPr lang="ru-RU" sz="1600" b="1">
                <a:ln>
                  <a:solidFill>
                    <a:srgbClr val="6BB1C9">
                      <a:lumMod val="75000"/>
                    </a:srgbClr>
                  </a:solidFill>
                </a:ln>
                <a:solidFill>
                  <a:srgbClr val="6BB1C9">
                    <a:lumMod val="50000"/>
                  </a:srgbClr>
                </a:solidFill>
              </a:rPr>
              <a:t>МУНИЦИПАЛЬНОГО </a:t>
            </a:r>
            <a:r>
              <a:rPr lang="ru-RU" sz="1600" b="1" smtClean="0">
                <a:ln>
                  <a:solidFill>
                    <a:srgbClr val="6BB1C9">
                      <a:lumMod val="75000"/>
                    </a:srgbClr>
                  </a:solidFill>
                </a:ln>
                <a:solidFill>
                  <a:srgbClr val="6BB1C9">
                    <a:lumMod val="50000"/>
                  </a:srgbClr>
                </a:solidFill>
              </a:rPr>
              <a:t>ОБРАЗОВАНИЯ «ГОРОД </a:t>
            </a:r>
            <a:r>
              <a:rPr lang="ru-RU" sz="1600" b="1" dirty="0">
                <a:ln>
                  <a:solidFill>
                    <a:srgbClr val="6BB1C9">
                      <a:lumMod val="75000"/>
                    </a:srgbClr>
                  </a:solidFill>
                </a:ln>
                <a:solidFill>
                  <a:srgbClr val="6BB1C9">
                    <a:lumMod val="50000"/>
                  </a:srgbClr>
                </a:solidFill>
              </a:rPr>
              <a:t>МАЙКОП»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9532" y="512354"/>
            <a:ext cx="8424936" cy="90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prstClr val="black"/>
              </a:solidFill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</a:rPr>
              <a:t>В соответствии с Бюджетным Кодексом Российской Федерации предельный объем муниципального долга не должен превышать утвержденный  общий  годовой объем доходов бюджета муниципального образования  «Город Майкоп» без учета утвержденного объема безвозмездных поступлений и (или) поступлений налоговых доходов по дополнительным </a:t>
            </a:r>
            <a:r>
              <a:rPr lang="ru-RU" sz="1200" dirty="0" smtClean="0">
                <a:solidFill>
                  <a:prstClr val="black"/>
                </a:solidFill>
              </a:rPr>
              <a:t>нормативам </a:t>
            </a:r>
            <a:r>
              <a:rPr lang="ru-RU" sz="1200" dirty="0">
                <a:solidFill>
                  <a:prstClr val="black"/>
                </a:solidFill>
              </a:rPr>
              <a:t>отчислений.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48837" y="4638697"/>
            <a:ext cx="338554" cy="69627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900" dirty="0"/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685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567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6238" y="4320134"/>
            <a:ext cx="353943" cy="104187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0,0</a:t>
            </a:r>
            <a:endParaRPr lang="ru-RU" sz="1100" dirty="0">
              <a:solidFill>
                <a:prstClr val="black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547664" y="5697940"/>
            <a:ext cx="5904656" cy="442603"/>
          </a:xfrm>
          <a:prstGeom prst="rightArrow">
            <a:avLst/>
          </a:prstGeom>
          <a:solidFill>
            <a:srgbClr val="25C3B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prstClr val="black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           42,7%                                        </a:t>
            </a:r>
            <a:r>
              <a:rPr lang="en-US" sz="900" b="1" dirty="0" smtClean="0">
                <a:solidFill>
                  <a:prstClr val="black"/>
                </a:solidFill>
              </a:rPr>
              <a:t>3</a:t>
            </a:r>
            <a:r>
              <a:rPr lang="ru-RU" sz="900" b="1" dirty="0" smtClean="0">
                <a:solidFill>
                  <a:prstClr val="black"/>
                </a:solidFill>
              </a:rPr>
              <a:t>1,4%                                 36,8</a:t>
            </a:r>
            <a:r>
              <a:rPr lang="ru-RU" sz="900" b="1" smtClean="0">
                <a:solidFill>
                  <a:prstClr val="black"/>
                </a:solidFill>
              </a:rPr>
              <a:t>%                                       </a:t>
            </a:r>
            <a:r>
              <a:rPr lang="ru-RU" sz="900" b="1" dirty="0" smtClean="0">
                <a:solidFill>
                  <a:prstClr val="black"/>
                </a:solidFill>
              </a:rPr>
              <a:t>40,0</a:t>
            </a:r>
            <a:r>
              <a:rPr lang="ru-RU" sz="900" b="1" smtClean="0">
                <a:solidFill>
                  <a:prstClr val="black"/>
                </a:solidFill>
              </a:rPr>
              <a:t>%                                  </a:t>
            </a:r>
            <a:r>
              <a:rPr lang="ru-RU" sz="900" b="1" dirty="0" smtClean="0">
                <a:solidFill>
                  <a:prstClr val="black"/>
                </a:solidFill>
              </a:rPr>
              <a:t>37,4%</a:t>
            </a:r>
            <a:endParaRPr lang="ru-RU" sz="900" b="1" dirty="0">
              <a:solidFill>
                <a:prstClr val="black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1547664" y="6165305"/>
            <a:ext cx="5904656" cy="432048"/>
          </a:xfrm>
          <a:prstGeom prst="rightArrow">
            <a:avLst/>
          </a:prstGeom>
          <a:solidFill>
            <a:srgbClr val="FF7C8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prstClr val="black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   </a:t>
            </a:r>
            <a:r>
              <a:rPr lang="en-US" sz="900" b="1" dirty="0" smtClean="0">
                <a:solidFill>
                  <a:prstClr val="black"/>
                </a:solidFill>
              </a:rPr>
              <a:t>   1 </a:t>
            </a:r>
            <a:r>
              <a:rPr lang="ru-RU" sz="900" b="1" dirty="0" smtClean="0">
                <a:solidFill>
                  <a:prstClr val="black"/>
                </a:solidFill>
              </a:rPr>
              <a:t>442</a:t>
            </a:r>
            <a:r>
              <a:rPr lang="en-US" sz="900" b="1" dirty="0" smtClean="0">
                <a:solidFill>
                  <a:prstClr val="black"/>
                </a:solidFill>
              </a:rPr>
              <a:t>,</a:t>
            </a:r>
            <a:r>
              <a:rPr lang="ru-RU" sz="900" b="1" dirty="0">
                <a:solidFill>
                  <a:prstClr val="black"/>
                </a:solidFill>
              </a:rPr>
              <a:t>8</a:t>
            </a:r>
            <a:r>
              <a:rPr lang="ru-RU" sz="900" b="1" dirty="0" smtClean="0">
                <a:solidFill>
                  <a:prstClr val="black"/>
                </a:solidFill>
              </a:rPr>
              <a:t>                                        2 558,9                             </a:t>
            </a:r>
            <a:r>
              <a:rPr lang="en-US" sz="900" b="1" dirty="0" smtClean="0">
                <a:solidFill>
                  <a:prstClr val="black"/>
                </a:solidFill>
              </a:rPr>
              <a:t>   </a:t>
            </a:r>
            <a:r>
              <a:rPr lang="ru-RU" sz="900" b="1" dirty="0" smtClean="0">
                <a:solidFill>
                  <a:prstClr val="black"/>
                </a:solidFill>
              </a:rPr>
              <a:t>32 075,3                               106</a:t>
            </a:r>
            <a:r>
              <a:rPr lang="en-US" sz="900" b="1" dirty="0" smtClean="0">
                <a:solidFill>
                  <a:prstClr val="black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742</a:t>
            </a:r>
            <a:r>
              <a:rPr lang="en-US" sz="900" b="1" dirty="0" smtClean="0">
                <a:solidFill>
                  <a:prstClr val="black"/>
                </a:solidFill>
              </a:rPr>
              <a:t>,</a:t>
            </a:r>
            <a:r>
              <a:rPr lang="ru-RU" sz="900" b="1" dirty="0" smtClean="0">
                <a:solidFill>
                  <a:prstClr val="black"/>
                </a:solidFill>
              </a:rPr>
              <a:t>3                            170</a:t>
            </a:r>
            <a:r>
              <a:rPr lang="en-US" sz="900" b="1" dirty="0" smtClean="0">
                <a:solidFill>
                  <a:prstClr val="black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2</a:t>
            </a:r>
            <a:r>
              <a:rPr lang="en-US" sz="900" b="1" dirty="0" smtClean="0">
                <a:solidFill>
                  <a:prstClr val="black"/>
                </a:solidFill>
              </a:rPr>
              <a:t>8</a:t>
            </a:r>
            <a:r>
              <a:rPr lang="ru-RU" sz="900" b="1" dirty="0">
                <a:solidFill>
                  <a:prstClr val="black"/>
                </a:solidFill>
              </a:rPr>
              <a:t>2</a:t>
            </a:r>
            <a:r>
              <a:rPr lang="en-US" sz="900" b="1" dirty="0" smtClean="0">
                <a:solidFill>
                  <a:prstClr val="black"/>
                </a:solidFill>
              </a:rPr>
              <a:t>,</a:t>
            </a:r>
            <a:r>
              <a:rPr lang="ru-RU" sz="900" b="1" dirty="0" smtClean="0">
                <a:solidFill>
                  <a:prstClr val="black"/>
                </a:solidFill>
              </a:rPr>
              <a:t>0</a:t>
            </a:r>
            <a:endParaRPr lang="ru-RU" sz="900" b="1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324704" y="5503363"/>
            <a:ext cx="1526833" cy="645527"/>
          </a:xfrm>
          <a:prstGeom prst="ellipse">
            <a:avLst/>
          </a:prstGeom>
          <a:solidFill>
            <a:srgbClr val="25C3B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</a:rPr>
              <a:t>Уровень долговой нагрузки</a:t>
            </a:r>
          </a:p>
        </p:txBody>
      </p:sp>
      <p:sp>
        <p:nvSpPr>
          <p:cNvPr id="23" name="Овал 22"/>
          <p:cNvSpPr/>
          <p:nvPr/>
        </p:nvSpPr>
        <p:spPr>
          <a:xfrm>
            <a:off x="7293576" y="6021288"/>
            <a:ext cx="1545959" cy="648072"/>
          </a:xfrm>
          <a:prstGeom prst="ellipse">
            <a:avLst/>
          </a:prstGeom>
          <a:solidFill>
            <a:srgbClr val="FF7C8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</a:rPr>
              <a:t>Расходы на обслуживание муниципального долга, тыс.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903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5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72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7200" y="260649"/>
            <a:ext cx="6529388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НАЦИОНАЛЬНЫЕ ПРОЕКТЫ   </a:t>
            </a:r>
            <a:endParaRPr lang="ru-RU" sz="34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4554" y="1422068"/>
            <a:ext cx="4824536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На территории муниципального образования </a:t>
            </a:r>
            <a:endParaRPr lang="ru-RU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Город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Майкоп» в 2025 г. будут реализовываться 4 национальных проекта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52" y="1240136"/>
            <a:ext cx="2372788" cy="161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23" y="3256360"/>
            <a:ext cx="2392017" cy="161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78" y="2492896"/>
            <a:ext cx="0" cy="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t="3699" r="224" b="3208"/>
          <a:stretch/>
        </p:blipFill>
        <p:spPr>
          <a:xfrm>
            <a:off x="3564128" y="5114364"/>
            <a:ext cx="2448032" cy="1627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88224" y="2522076"/>
            <a:ext cx="201622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621 314,4</a:t>
            </a:r>
            <a:r>
              <a:rPr lang="en-US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550" b="1" dirty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224" y="4538300"/>
            <a:ext cx="201622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50" b="1" dirty="0" smtClean="0">
                <a:solidFill>
                  <a:srgbClr val="40B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441 329</a:t>
            </a:r>
            <a:r>
              <a:rPr lang="en-US" sz="1550" b="1" dirty="0" smtClean="0">
                <a:solidFill>
                  <a:srgbClr val="40B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550" b="1" dirty="0" smtClean="0">
                <a:solidFill>
                  <a:srgbClr val="40B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тыс</a:t>
            </a:r>
            <a:r>
              <a:rPr lang="ru-RU" sz="1550" b="1" dirty="0">
                <a:solidFill>
                  <a:srgbClr val="40B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9952" y="6410508"/>
            <a:ext cx="1944216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50" b="1" dirty="0" smtClean="0">
                <a:solidFill>
                  <a:srgbClr val="62BD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60 050,5 тыс</a:t>
            </a:r>
            <a:r>
              <a:rPr lang="ru-RU" sz="1550" b="1" dirty="0">
                <a:solidFill>
                  <a:srgbClr val="62BD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5229200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 smtClean="0">
                <a:solidFill>
                  <a:srgbClr val="62BD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endParaRPr lang="ru-RU" sz="1100" b="1" dirty="0">
              <a:solidFill>
                <a:srgbClr val="62BD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8" y="3356992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40B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И ДЕТИ</a:t>
            </a:r>
            <a:endParaRPr lang="ru-RU" sz="1000" b="1" dirty="0">
              <a:solidFill>
                <a:srgbClr val="40B0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44208" y="12594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ДЛЯ ЖИЗНИ</a:t>
            </a:r>
            <a:endParaRPr lang="ru-RU" sz="900" b="1" dirty="0">
              <a:solidFill>
                <a:srgbClr val="DCAA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097638"/>
            <a:ext cx="2420265" cy="16437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87624" y="6402814"/>
            <a:ext cx="1908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50" b="1" dirty="0" smtClean="0">
                <a:solidFill>
                  <a:srgbClr val="6564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26 290,0 тыс</a:t>
            </a:r>
            <a:r>
              <a:rPr lang="ru-RU" sz="1550" b="1" dirty="0">
                <a:solidFill>
                  <a:srgbClr val="6564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550" b="1" dirty="0">
                <a:solidFill>
                  <a:srgbClr val="6564FD"/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7604" y="5209117"/>
            <a:ext cx="19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 smtClean="0">
                <a:solidFill>
                  <a:srgbClr val="6564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</a:t>
            </a:r>
            <a:endParaRPr lang="ru-RU" sz="900" b="1" dirty="0">
              <a:solidFill>
                <a:srgbClr val="6564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7913" y="620690"/>
            <a:ext cx="7768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Народное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бюджетирование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222CCC8-11EE-45DF-84C6-010F74078198}"/>
              </a:ext>
            </a:extLst>
          </p:cNvPr>
          <p:cNvSpPr/>
          <p:nvPr/>
        </p:nvSpPr>
        <p:spPr>
          <a:xfrm>
            <a:off x="687913" y="4725146"/>
            <a:ext cx="748448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indent="457200" algn="just"/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indent="457200" algn="just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582342"/>
            <a:ext cx="8352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Инициативное бюджетирование (ИБ) –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форма участия граждан в определении и выборе объектов расходования бюджетных средств и последующем контроле за реализацией отобранных проектов.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indent="457200"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Инициативные проекты, предлагаемые (планируемые) к реализации в 202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5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году, могут быть выдвинуты инициаторами проектов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202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4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году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indent="457200" algn="just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Реализация инициативных проектов осуществляется за счет: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средств бюджета муниципального образования «Город Майкоп» в соответствии с бюджетным законодательством Российской Федерации;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инициативных платежей (при наличии);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добровольного имущественного и (или) трудового участия заинтересованных лиц.</a:t>
            </a:r>
          </a:p>
          <a:p>
            <a:pPr indent="457200" algn="just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Граждане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могут выдвигать инициативные проекты, направленные на решение вопросов, имеющих приоритетное значение для жителей муниципального образования «Город Майкоп» до 1 апреля ежегодно.</a:t>
            </a:r>
          </a:p>
          <a:p>
            <a:pPr indent="457200"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 реализацию инициативных проектов бюджета на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202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год и на плановый период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202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6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202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7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годов предусмотрено по 1 500,0 тыс.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руб. ежегодно.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А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Администратор доходов бюджета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 местного самоуправления, казенное учреждение, осуществляющий(ее): начисление, учет, контроль за правильностью исчисления, полнотой и своевременностью уплаты, взыскание, принятие решений о возврате (зачете) излишне уплаченных (взысканных) платежей, пеней и штрафов по ним, являющихся доходами бюджета муниципального образования.</a:t>
            </a:r>
          </a:p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</a:t>
            </a:r>
          </a:p>
          <a:p>
            <a:pPr mar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Безвозмездные поступления 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поступающие в бюджет денежные средства на безвозмездной и безвозвратной основе из вышестоящих бюджетов (межбюджетные трансферты в виде дотаций, субсидий, субвенций), а также перечисления от физических и юридических лиц.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 муниципального образования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(местный бюджет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—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это форма образования и расходования денежных средств в расчете на финансовый год, предназначенных для обеспечения задач и функций, отнесенных к предметам ведения местного самоуправления, путём исполнения  расходных обязательств соответствующего муниципального образования.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Бюджетный процесс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marL="0" lvl="0" indent="0" algn="just" fontAlgn="base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Ведомственная структура расходов бюджета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распределение бюджетных средств по главным распорядителям бюджетных средств, по разделам, подразделам, целевым статьям и группам (группам, подгруппам) видов расходов бюджетной классификации РФ.</a:t>
            </a:r>
          </a:p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</a:t>
            </a:r>
          </a:p>
          <a:p>
            <a:pPr marL="0" lvl="0" indent="0" algn="just" fontAlgn="base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Главный распорядитель средств местного бюджета –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 местного самоуправления, а также наиболее значимое учреждение,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 если иное не установлено Бюджетным Кодексом Российской Федерации.</a:t>
            </a:r>
            <a:endParaRPr lang="ru-RU" altLang="ru-RU" sz="3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47814" y="476673"/>
            <a:ext cx="6048375" cy="647700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Georgia" pitchFamily="18" charset="0"/>
              <a:buNone/>
            </a:pPr>
            <a:r>
              <a:rPr lang="ru-RU" sz="3600" b="1" kern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Глоссарий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8051"/>
            <a:ext cx="2232248" cy="15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395536" y="1124744"/>
            <a:ext cx="8229600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Дефицит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превышение расходов бюджета над его доходами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Дотации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 межбюджетные трансферты, предоставляемые на безвозмездной и безвозвратной основе без установления направлений их использования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Доходы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поступающие в бюджет средства</a:t>
            </a:r>
          </a:p>
          <a:p>
            <a:pPr marL="0" lvl="0" indent="0" algn="ctr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Муниципальная программа -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отношения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трансферты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средства, предоставляемые одним бюджетом бюджетной системы Российской Федерации другому бюджету</a:t>
            </a:r>
          </a:p>
          <a:p>
            <a:pPr marL="0" lvl="0" indent="0" algn="ctr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Налоговые доходы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законодательством Республики Адыгеи от региональных налогов и нормативными правовыми актами муниципального образования «Город Майкоп»  от местных налогов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Неналоговые доходы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платежи, которые включают в себя возмездные операции от прямого предоставления в пользование имущества и природных ресурсов, от различного вида услуг, а также  платежи в виде штрафов или иных санкций за нарушения законодательства</a:t>
            </a:r>
            <a:endParaRPr lang="ru-RU" altLang="ru-RU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395536" y="1124744"/>
            <a:ext cx="8229600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76674"/>
            <a:ext cx="7632848" cy="531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Профицит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превышение доходов бюджета над его расходами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Расходы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выплачиваемые из бюджета средства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Субвенция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целевые средства на выполнение тех задач и полномочий, которые региональные власти передают муниципалитетам. Например, предоставление образования в рамках образовательного стандарта, предоставления отдельным категориям граждан льгот на оплату жилищно-коммунальных услуг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Субсидия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(местным бюджетам из бюджета субъекта Российской Федерации) - целевые средства на решение приоритетных задач территорий при условии обязательного участия средств местных бюджетов. Например, субсидии на строительство детских садов, капитальный ремонт дорог, летний отдых детей и многое другое.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Ф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Финансовое управление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Администрации </a:t>
            </a: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муниципального образования «Город Майкоп»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структурное подразделение местной администрации, осуществляющее составление и организацию исполнения бюджета 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32932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2048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065" y="332658"/>
            <a:ext cx="8496944" cy="647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12) недопущение снижения показателей оплаты труда работников бюджетной сферы, установленных в соответствии с Указами Президента Российской Федерации 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от 7 мая 2012 г. N 597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"О мероприятиях по реализации государственной социальной политики", 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от 1 июня 2012 г. N 761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"О Национальной стратегии действий в интересах детей на 2012 - 2017 годы";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13) индексация заработной платы работников бюджетной сферы, не указанных в 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пункте 12;</a:t>
            </a: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14) строгое соблюдение бюджетной дисциплины всеми участниками бюджетного процесса, повышение качества бюджетного учета и бюджетной отчетности;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15) планирование бюджетных инвестиций в объекты муниципальной собственности муниципального образования "Город Майкоп" должно осуществляться в рамках утвержденных муниципальных программ;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16) принятие мер направленных на увеличение объемов инвестиционных вложений и повышению инвестиционной привлекательности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17) повышение эффективности осуществления муниципальных капитальных вложений в объекты капитального строительства муниципальной собственности;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18) обеспечение осуществления контроля в сфере закупок товаров, работ, услуг для обеспечения нужд муниципального образования "Город Майкоп" в соответствии с 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частью 8 статьи 99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Федерального закона от 5 апреля 2013 г. N 44-ФЗ "О контрактной системе в сфере закупок товаров, работ, услуг для обеспечения государственных и муниципальных нужд";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19) повышение качества оказания муниципальных услуг (выполнения работ);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20) применение отраслевыми, функциональными органами Администрации муниципального образования "Город Майкоп", в ведении которых находятся муниципальные бюджетные и автономные учреждения муниципального образования "Город Майкоп", системы контроля за выполнением объемных и качественных показателей муниципального задания, включая установление требований к отчетности о выполнении муниципального задания, представляемой муниципальными учреждениями;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21) развитие внутреннего финансового аудита, в том числе за счет проведения мониторинга качества финансового менеджмента главных распорядителей средств местного бюджета и главных администраторов доходов (источников финансирования дефицита)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22) принятие мер по привлечению к ответственности за допущенные нарушения, совершенствование нормативного обеспечения внутреннего муниципального финансового контроля и аудита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2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Box 4"/>
          <p:cNvSpPr txBox="1">
            <a:spLocks noChangeArrowheads="1"/>
          </p:cNvSpPr>
          <p:nvPr/>
        </p:nvSpPr>
        <p:spPr bwMode="auto">
          <a:xfrm>
            <a:off x="2227326" y="3140970"/>
            <a:ext cx="6192837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Адыгея, город Майкоп, ул. </a:t>
            </a:r>
            <a:r>
              <a:rPr lang="ru-RU" altLang="ru-RU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Краснооктябрьская</a:t>
            </a: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21, 385000</a:t>
            </a:r>
          </a:p>
          <a:p>
            <a:pPr algn="l" eaLnBrk="1" hangingPunct="1"/>
            <a:endParaRPr lang="ru-RU" alt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/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телефон (факс) 8(8772) 52-26-00</a:t>
            </a:r>
          </a:p>
        </p:txBody>
      </p:sp>
      <p:sp>
        <p:nvSpPr>
          <p:cNvPr id="95239" name="TextBox 6"/>
          <p:cNvSpPr txBox="1">
            <a:spLocks noChangeArrowheads="1"/>
          </p:cNvSpPr>
          <p:nvPr/>
        </p:nvSpPr>
        <p:spPr bwMode="auto">
          <a:xfrm>
            <a:off x="2356175" y="4558367"/>
            <a:ext cx="47418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fdmra@yandex.ru</a:t>
            </a:r>
            <a:endParaRPr lang="ru-RU" alt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40" name="TextBox 8"/>
          <p:cNvSpPr txBox="1">
            <a:spLocks noChangeArrowheads="1"/>
          </p:cNvSpPr>
          <p:nvPr/>
        </p:nvSpPr>
        <p:spPr bwMode="auto">
          <a:xfrm>
            <a:off x="2416866" y="5501777"/>
            <a:ext cx="59046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График работы: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понедельник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– </a:t>
            </a:r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четверг 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 </a:t>
            </a:r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9-00 до 18-00</a:t>
            </a:r>
          </a:p>
          <a:p>
            <a:pPr algn="l" eaLnBrk="1" hangingPunct="1"/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пятница – с </a:t>
            </a:r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9-00 до 17-00, перерыв – с 13-00 до 13-48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9532" y="116634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Финансовое </a:t>
            </a:r>
            <a:r>
              <a:rPr kumimoji="0" lang="ru-RU" sz="2800" b="1" i="0" u="none" strike="noStrike" kern="0" cap="none" spc="0" normalizeH="0" baseline="0" noProof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kumimoji="0" lang="ru-RU" sz="2800" b="1" i="0" u="none" strike="noStrike" kern="0" cap="none" spc="0" normalizeH="0" baseline="0" noProof="0" smtClean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2800" b="1" i="0" u="none" strike="noStrike" kern="0" cap="none" spc="0" normalizeH="0" baseline="0" noProof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«Город Майкоп»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E66C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66C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http://maikop.ru/ekonomika-i-finansy/finansovoe-upravlenie/</a:t>
            </a:r>
            <a:endParaRPr kumimoji="0" lang="ru-RU" sz="1600" b="1" i="0" u="none" strike="noStrike" kern="0" cap="none" spc="0" normalizeH="0" baseline="0" noProof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E6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43" y="4219163"/>
            <a:ext cx="1008112" cy="100811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1" y="3212976"/>
            <a:ext cx="996313" cy="7588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7" y="5100705"/>
            <a:ext cx="1726113" cy="12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2048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065" y="332658"/>
            <a:ext cx="8496944" cy="1632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23) осуществление мониторинга исполнения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 smtClean="0">
                <a:solidFill>
                  <a:schemeClr val="bg1"/>
                </a:solidFill>
                <a:cs typeface="Times New Roman" pitchFamily="18" charset="0"/>
              </a:rPr>
              <a:t>24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) обеспечение прозрачности (открытости) местного бюджета за счет обеспечения доступности, наглядности информации о местном бюджете, расширения участия граждан в бюджетном процессе, дальнейшего развития существующих форм взаимодействия с гражданами в виде публичных слушаний и предоставления информации в формате "Бюджет для граждан";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25) осуществление финансовой поддержки инициативных проектов в целях активизации участия населения в решении вопросов местного значения.</a:t>
            </a:r>
          </a:p>
        </p:txBody>
      </p:sp>
    </p:spTree>
    <p:extLst>
      <p:ext uri="{BB962C8B-B14F-4D97-AF65-F5344CB8AC3E}">
        <p14:creationId xmlns:p14="http://schemas.microsoft.com/office/powerpoint/2010/main" val="40246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540" y="1063713"/>
            <a:ext cx="8424936" cy="429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1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) мобилизацию доходов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2) выявление резервов доходной части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3) продолжение работы по своевременному отражению изменений налогового законодательства Российской Федерации в нормативных правовых актах представительного органа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4) проведение политики обоснованности установления новых налоговых льгот и преференций путем взвешенных решений с учетом ограниченности возможностей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5) ежегодную оценку налоговых расходов с последующим формированием предложений по сокращению или отмене неэффективных налоговых льгот и преференций, пересмотра условий их предоставления;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6) дальнейшее совершенствование механизмов взаимодействия органов местного самоуправления и исполнительных органов государственной власти Республики Адыгея, а также территориальных органов федеральных органов власти в части качественного администрирования источников доходов бюджета муниципального образования "Город Майкоп" и повышения уровня их собираемости;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7) повышение уровня ответственности главных администраторов доходов за качественное прогнозирование доходов бюджета и выполнение в полном объеме утвержденных годовых назначений по доходам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8) активацию работы, направленной на легализацию трудовых отношений и снижение неформальной занятости;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16582"/>
            <a:ext cx="9144000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5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Calibri"/>
              </a:rPr>
              <a:t> </a:t>
            </a:r>
            <a:endParaRPr lang="ru-RU" sz="11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направления налоговой политики муниципального образования «Город Майкоп» на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6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7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41118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18" y="476672"/>
            <a:ext cx="8424936" cy="326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9) сокращение задолженности по налоговым и неналоговым доходам, усиление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претензионно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-исковой работы с недоимщиками по налоговым и неналоговым доходам в бюджет муниципального образования "Город Майкоп";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10) эффективность работы Межведомственной комиссии по вопросам погашения задолженности по налоговым и неналоговым поступлениям, обеспечения своевременной выплаты заработной платы в хозяйствующих субъектах на территории муниципального образования "Город Майкоп";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11) продолжение работы по обеспечению полноценного и достоверного учета имущества, составляющего казну городских округов, а также земельных участков, государственная собственность на которые не разграничена и которые расположены в границах городских округов;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12) усиление муниципального земельного контроля;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13) усиление работы главных администраторов доходов по недопущению увеличения и сокращению объемов накопленной дебиторской задолженности по доходам бюджета муниципального образования "Город Майкоп".</a:t>
            </a:r>
          </a:p>
        </p:txBody>
      </p:sp>
    </p:spTree>
    <p:extLst>
      <p:ext uri="{BB962C8B-B14F-4D97-AF65-F5344CB8AC3E}">
        <p14:creationId xmlns:p14="http://schemas.microsoft.com/office/powerpoint/2010/main" val="13823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19729</TotalTime>
  <Words>11120</Words>
  <Application>Microsoft Office PowerPoint</Application>
  <PresentationFormat>Экран (4:3)</PresentationFormat>
  <Paragraphs>2515</Paragraphs>
  <Slides>60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77" baseType="lpstr">
      <vt:lpstr>SimSun</vt:lpstr>
      <vt:lpstr>Arial</vt:lpstr>
      <vt:lpstr>Arial Black</vt:lpstr>
      <vt:lpstr>Book Antiqua</vt:lpstr>
      <vt:lpstr>Calibri</vt:lpstr>
      <vt:lpstr>Cambria</vt:lpstr>
      <vt:lpstr>Georgia</vt:lpstr>
      <vt:lpstr>Lucida Sans</vt:lpstr>
      <vt:lpstr>PT Serif</vt:lpstr>
      <vt:lpstr>Tahoma</vt:lpstr>
      <vt:lpstr>Times New Roman</vt:lpstr>
      <vt:lpstr>Times New Roman CYR</vt:lpstr>
      <vt:lpstr>Wingdings</vt:lpstr>
      <vt:lpstr>Wingdings 2</vt:lpstr>
      <vt:lpstr>Wingdings 3</vt:lpstr>
      <vt:lpstr>Custom Design</vt:lpstr>
      <vt:lpstr>2_Апекс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муниципального долга (в соответствии с Бюджетным кодексом  Российской Федерации)</vt:lpstr>
      <vt:lpstr>СТРУКТУРА МУНИЦИПАЛЬНОГО ДОЛГА МУНИЦИПАЛЬНОГО ОБРАЗОВАНИЯ «ГОРОД МАЙКОП»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ПятыгинаВ</dc:creator>
  <cp:lastModifiedBy>ИВ Крамаренко</cp:lastModifiedBy>
  <cp:revision>1901</cp:revision>
  <cp:lastPrinted>2024-12-10T08:52:00Z</cp:lastPrinted>
  <dcterms:created xsi:type="dcterms:W3CDTF">2018-11-20T06:28:54Z</dcterms:created>
  <dcterms:modified xsi:type="dcterms:W3CDTF">2024-12-25T14:09:52Z</dcterms:modified>
</cp:coreProperties>
</file>